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257" r:id="rId3"/>
    <p:sldId id="258" r:id="rId4"/>
    <p:sldId id="261" r:id="rId5"/>
    <p:sldId id="260" r:id="rId6"/>
    <p:sldId id="259" r:id="rId7"/>
    <p:sldId id="280" r:id="rId8"/>
    <p:sldId id="281" r:id="rId9"/>
    <p:sldId id="282" r:id="rId10"/>
    <p:sldId id="283" r:id="rId11"/>
    <p:sldId id="284" r:id="rId12"/>
    <p:sldId id="285" r:id="rId13"/>
    <p:sldId id="286" r:id="rId14"/>
    <p:sldId id="287" r:id="rId15"/>
    <p:sldId id="288" r:id="rId16"/>
    <p:sldId id="289" r:id="rId17"/>
    <p:sldId id="290" r:id="rId18"/>
    <p:sldId id="293" r:id="rId19"/>
    <p:sldId id="294" r:id="rId20"/>
    <p:sldId id="295" r:id="rId21"/>
    <p:sldId id="296" r:id="rId22"/>
    <p:sldId id="300" r:id="rId23"/>
    <p:sldId id="299" r:id="rId24"/>
    <p:sldId id="297" r:id="rId25"/>
    <p:sldId id="264"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C0000"/>
    <a:srgbClr val="94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320" autoAdjust="0"/>
  </p:normalViewPr>
  <p:slideViewPr>
    <p:cSldViewPr snapToGrid="0">
      <p:cViewPr varScale="1">
        <p:scale>
          <a:sx n="75" d="100"/>
          <a:sy n="75" d="100"/>
        </p:scale>
        <p:origin x="-84" y="-402"/>
      </p:cViewPr>
      <p:guideLst>
        <p:guide orient="horz" pos="2184"/>
        <p:guide pos="3889"/>
      </p:guideLst>
    </p:cSldViewPr>
  </p:slideViewPr>
  <p:notesTextViewPr>
    <p:cViewPr>
      <p:scale>
        <a:sx n="1" d="1"/>
        <a:sy n="1" d="1"/>
      </p:scale>
      <p:origin x="0" y="0"/>
    </p:cViewPr>
  </p:notesTextViewPr>
  <p:sorterViewPr>
    <p:cViewPr>
      <p:scale>
        <a:sx n="100" d="100"/>
        <a:sy n="100" d="100"/>
      </p:scale>
      <p:origin x="0" y="-121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3B06BB-2826-424E-A173-DEF05DEC200A}" type="datetimeFigureOut">
              <a:rPr lang="zh-CN" altLang="en-US" smtClean="0"/>
              <a:pPr/>
              <a:t>2020-11-18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54A828-1CB8-4825-B572-D74F8C2184A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简单的自我介绍，分享，交流</a:t>
            </a:r>
            <a:r>
              <a:rPr lang="zh-CN" altLang="en-US" dirty="0" smtClean="0"/>
              <a:t>。农委组织，通过这次交流学习更进一步完</a:t>
            </a:r>
            <a:r>
              <a:rPr lang="zh-CN" altLang="en-US" dirty="0"/>
              <a:t>善</a:t>
            </a:r>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假如是种植</a:t>
            </a:r>
            <a:r>
              <a:rPr lang="zh-CN" altLang="en-US" dirty="0" smtClean="0">
                <a:solidFill>
                  <a:srgbClr val="FF0000"/>
                </a:solidFill>
              </a:rPr>
              <a:t>花椒</a:t>
            </a:r>
            <a:r>
              <a:rPr lang="zh-CN" altLang="en-US" dirty="0" smtClean="0"/>
              <a:t>，柑橘，养殖业等，生产性生物资产，从未成熟</a:t>
            </a:r>
            <a:r>
              <a:rPr lang="en-US" altLang="zh-CN" dirty="0" smtClean="0"/>
              <a:t>—</a:t>
            </a:r>
            <a:r>
              <a:rPr lang="zh-CN" altLang="en-US" dirty="0" smtClean="0"/>
              <a:t>成熟</a:t>
            </a:r>
            <a:r>
              <a:rPr lang="en-US" altLang="zh-CN" dirty="0" smtClean="0"/>
              <a:t>—</a:t>
            </a:r>
            <a:r>
              <a:rPr lang="zh-CN" altLang="en-US" dirty="0" smtClean="0"/>
              <a:t>折旧，结转入生产成本，木林类</a:t>
            </a:r>
            <a:r>
              <a:rPr lang="en-US" altLang="zh-CN" dirty="0" smtClean="0"/>
              <a:t>10</a:t>
            </a:r>
            <a:r>
              <a:rPr lang="zh-CN" altLang="en-US" dirty="0" smtClean="0"/>
              <a:t>年，产禽类</a:t>
            </a:r>
            <a:r>
              <a:rPr lang="en-US" altLang="zh-CN" dirty="0" smtClean="0"/>
              <a:t>3</a:t>
            </a:r>
            <a:r>
              <a:rPr lang="zh-CN" altLang="en-US" dirty="0" smtClean="0"/>
              <a:t>年，</a:t>
            </a:r>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对起池机和抽水泵划入低易品是工作环境原因，职业判断使用期限超不过一年。</a:t>
            </a:r>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假如是租的原料池，根据受益月份直线法摊销，支付时计入预付账款</a:t>
            </a:r>
            <a:r>
              <a:rPr lang="en-US" altLang="zh-CN" dirty="0" smtClean="0"/>
              <a:t>---</a:t>
            </a:r>
            <a:r>
              <a:rPr lang="zh-CN" altLang="en-US" dirty="0" smtClean="0"/>
              <a:t>原料池租金，未使用时计入管理费用，使用时计入生产成本，假如一次性支付几年的租金计入长期待摊费。</a:t>
            </a:r>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建卡贫困户每年分红，也可以理解是公司给贫困户的慰问金或损款，就计入营业外支出，这样就个税问题就解决了。</a:t>
            </a:r>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重庆市国家税务总局和市财政局，关于</a:t>
            </a:r>
            <a:r>
              <a:rPr lang="zh-CN" altLang="zh-CN" sz="1200" kern="1200" dirty="0" smtClean="0">
                <a:solidFill>
                  <a:schemeClr val="tx1"/>
                </a:solidFill>
                <a:latin typeface="+mn-lt"/>
                <a:ea typeface="+mn-ea"/>
                <a:cs typeface="+mn-cs"/>
              </a:rPr>
              <a:t>关于农产品增值税进项税额核定扣除试点有关问题的公告</a:t>
            </a:r>
            <a:r>
              <a:rPr lang="en-US" altLang="zh-CN" sz="1200" kern="1200" dirty="0" smtClean="0">
                <a:solidFill>
                  <a:schemeClr val="tx1"/>
                </a:solidFill>
                <a:latin typeface="+mn-lt"/>
                <a:ea typeface="+mn-ea"/>
                <a:cs typeface="+mn-cs"/>
              </a:rPr>
              <a:t>2017</a:t>
            </a:r>
            <a:r>
              <a:rPr lang="zh-CN" altLang="zh-CN" sz="1200" kern="1200" dirty="0" smtClean="0">
                <a:solidFill>
                  <a:schemeClr val="tx1"/>
                </a:solidFill>
                <a:latin typeface="+mn-lt"/>
                <a:ea typeface="+mn-ea"/>
                <a:cs typeface="+mn-cs"/>
              </a:rPr>
              <a:t>年第</a:t>
            </a:r>
            <a:r>
              <a:rPr lang="en-US" altLang="zh-CN" sz="1200" kern="1200" dirty="0" smtClean="0">
                <a:solidFill>
                  <a:schemeClr val="tx1"/>
                </a:solidFill>
                <a:latin typeface="+mn-lt"/>
                <a:ea typeface="+mn-ea"/>
                <a:cs typeface="+mn-cs"/>
              </a:rPr>
              <a:t>11</a:t>
            </a:r>
            <a:r>
              <a:rPr lang="zh-CN" altLang="zh-CN" sz="1200" kern="1200" dirty="0" smtClean="0">
                <a:solidFill>
                  <a:schemeClr val="tx1"/>
                </a:solidFill>
                <a:latin typeface="+mn-lt"/>
                <a:ea typeface="+mn-ea"/>
                <a:cs typeface="+mn-cs"/>
              </a:rPr>
              <a:t>号</a:t>
            </a:r>
            <a:r>
              <a:rPr lang="zh-CN" altLang="en-US" sz="1200" kern="1200" dirty="0" smtClean="0">
                <a:solidFill>
                  <a:schemeClr val="tx1"/>
                </a:solidFill>
                <a:latin typeface="+mn-lt"/>
                <a:ea typeface="+mn-ea"/>
                <a:cs typeface="+mn-cs"/>
              </a:rPr>
              <a:t>，</a:t>
            </a:r>
            <a:r>
              <a:rPr lang="en-US" altLang="zh-CN" sz="1200" kern="1200" dirty="0" smtClean="0">
                <a:solidFill>
                  <a:schemeClr val="tx1"/>
                </a:solidFill>
                <a:latin typeface="+mn-lt"/>
                <a:ea typeface="+mn-ea"/>
                <a:cs typeface="+mn-cs"/>
              </a:rPr>
              <a:t>2018</a:t>
            </a:r>
            <a:r>
              <a:rPr lang="zh-CN" altLang="en-US" sz="1200" kern="1200" dirty="0" smtClean="0">
                <a:solidFill>
                  <a:schemeClr val="tx1"/>
                </a:solidFill>
                <a:latin typeface="+mn-lt"/>
                <a:ea typeface="+mn-ea"/>
                <a:cs typeface="+mn-cs"/>
              </a:rPr>
              <a:t>年</a:t>
            </a:r>
            <a:r>
              <a:rPr lang="en-US" altLang="zh-CN" sz="1200" kern="1200" dirty="0" smtClean="0">
                <a:solidFill>
                  <a:schemeClr val="tx1"/>
                </a:solidFill>
                <a:latin typeface="+mn-lt"/>
                <a:ea typeface="+mn-ea"/>
                <a:cs typeface="+mn-cs"/>
              </a:rPr>
              <a:t>2</a:t>
            </a:r>
            <a:r>
              <a:rPr lang="zh-CN" altLang="en-US" sz="1200" kern="1200" dirty="0" smtClean="0">
                <a:solidFill>
                  <a:schemeClr val="tx1"/>
                </a:solidFill>
                <a:latin typeface="+mn-lt"/>
                <a:ea typeface="+mn-ea"/>
                <a:cs typeface="+mn-cs"/>
              </a:rPr>
              <a:t>月</a:t>
            </a:r>
            <a:r>
              <a:rPr lang="en-US" altLang="zh-CN" sz="1200" kern="1200" dirty="0" smtClean="0">
                <a:solidFill>
                  <a:schemeClr val="tx1"/>
                </a:solidFill>
                <a:latin typeface="+mn-lt"/>
                <a:ea typeface="+mn-ea"/>
                <a:cs typeface="+mn-cs"/>
              </a:rPr>
              <a:t>1</a:t>
            </a:r>
            <a:r>
              <a:rPr lang="zh-CN" altLang="en-US" sz="1200" kern="1200" dirty="0" smtClean="0">
                <a:solidFill>
                  <a:schemeClr val="tx1"/>
                </a:solidFill>
                <a:latin typeface="+mn-lt"/>
                <a:ea typeface="+mn-ea"/>
                <a:cs typeface="+mn-cs"/>
              </a:rPr>
              <a:t>日实施。</a:t>
            </a:r>
            <a:endParaRPr lang="en-US" altLang="zh-CN" sz="1200" kern="1200" dirty="0" smtClean="0">
              <a:solidFill>
                <a:schemeClr val="tx1"/>
              </a:solidFill>
              <a:latin typeface="+mn-lt"/>
              <a:ea typeface="+mn-ea"/>
              <a:cs typeface="+mn-cs"/>
            </a:endParaRPr>
          </a:p>
          <a:p>
            <a:r>
              <a:rPr lang="zh-CN" altLang="en-US" sz="1200" kern="1200" dirty="0" smtClean="0">
                <a:solidFill>
                  <a:schemeClr val="tx1"/>
                </a:solidFill>
                <a:latin typeface="+mn-lt"/>
                <a:ea typeface="+mn-ea"/>
                <a:cs typeface="+mn-cs"/>
              </a:rPr>
              <a:t>投入产出法、成本法，参照法。次年</a:t>
            </a:r>
            <a:r>
              <a:rPr lang="en-US" altLang="zh-CN" sz="1200" kern="1200" dirty="0" smtClean="0">
                <a:solidFill>
                  <a:schemeClr val="tx1"/>
                </a:solidFill>
                <a:latin typeface="+mn-lt"/>
                <a:ea typeface="+mn-ea"/>
                <a:cs typeface="+mn-cs"/>
              </a:rPr>
              <a:t>4</a:t>
            </a:r>
            <a:r>
              <a:rPr lang="zh-CN" altLang="en-US" sz="1200" kern="1200" dirty="0" smtClean="0">
                <a:solidFill>
                  <a:schemeClr val="tx1"/>
                </a:solidFill>
                <a:latin typeface="+mn-lt"/>
                <a:ea typeface="+mn-ea"/>
                <a:cs typeface="+mn-cs"/>
              </a:rPr>
              <a:t>月所属期对上年的实际耗用率进行更证，</a:t>
            </a:r>
            <a:endParaRPr lang="zh-CN" altLang="zh-CN" sz="1200" kern="1200" dirty="0" smtClean="0">
              <a:solidFill>
                <a:schemeClr val="tx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一般纳税人中，销项和进项差额转入转出多交和未交增值税科目，然而在转入应交税费</a:t>
            </a:r>
            <a:r>
              <a:rPr lang="en-US" altLang="zh-CN" dirty="0" smtClean="0"/>
              <a:t>---</a:t>
            </a:r>
            <a:r>
              <a:rPr lang="zh-CN" altLang="en-US" dirty="0" smtClean="0"/>
              <a:t>未交增值税。</a:t>
            </a:r>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收购台账统计表，领款单，过磅单，身份证复印件，收购发票。</a:t>
            </a:r>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简单的自己介绍</a:t>
            </a:r>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a:t>
            </a:r>
            <a:r>
              <a:rPr lang="zh-CN" altLang="en-US" dirty="0" smtClean="0"/>
              <a:t>经营分析</a:t>
            </a:r>
            <a:r>
              <a:rPr lang="en-US" altLang="zh-CN" dirty="0" smtClean="0"/>
              <a:t>---</a:t>
            </a:r>
            <a:r>
              <a:rPr lang="zh-CN" altLang="en-US" dirty="0" smtClean="0"/>
              <a:t>财务分析（内容），经营成果，收购过程中的问题（成率）</a:t>
            </a:r>
            <a:endParaRPr lang="en-US" altLang="zh-CN" dirty="0" smtClean="0"/>
          </a:p>
          <a:p>
            <a:r>
              <a:rPr lang="en-US" altLang="zh-CN" dirty="0" smtClean="0"/>
              <a:t>2、</a:t>
            </a:r>
            <a:r>
              <a:rPr lang="zh-CN" altLang="en-US" dirty="0" smtClean="0"/>
              <a:t>资产管理</a:t>
            </a:r>
            <a:r>
              <a:rPr lang="en-US" altLang="zh-CN" dirty="0" smtClean="0"/>
              <a:t>---</a:t>
            </a:r>
            <a:r>
              <a:rPr lang="zh-CN" altLang="en-US" dirty="0" smtClean="0"/>
              <a:t>财产清查，存货，固定资产，涉及生产性生物资产的例如自然灾害等处理</a:t>
            </a:r>
            <a:endParaRPr lang="en-US" altLang="zh-CN" dirty="0" smtClean="0"/>
          </a:p>
          <a:p>
            <a:r>
              <a:rPr lang="en-US" altLang="zh-CN" dirty="0" smtClean="0"/>
              <a:t>3、</a:t>
            </a:r>
            <a:r>
              <a:rPr lang="zh-CN" altLang="en-US" dirty="0" smtClean="0"/>
              <a:t>涉农项目</a:t>
            </a:r>
            <a:r>
              <a:rPr lang="en-US" altLang="zh-CN" dirty="0" smtClean="0"/>
              <a:t>---</a:t>
            </a:r>
            <a:r>
              <a:rPr lang="zh-CN" altLang="en-US" dirty="0" smtClean="0"/>
              <a:t>就是合作社达到一定规模后符合条件有些政府补助</a:t>
            </a:r>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25</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a:t>
            </a:r>
            <a:r>
              <a:rPr lang="zh-CN" altLang="en-US" dirty="0" smtClean="0"/>
              <a:t>事前</a:t>
            </a:r>
            <a:endParaRPr lang="en-US" altLang="zh-CN" dirty="0" smtClean="0"/>
          </a:p>
          <a:p>
            <a:r>
              <a:rPr lang="en-US" altLang="zh-CN" dirty="0" smtClean="0"/>
              <a:t>2、</a:t>
            </a:r>
            <a:r>
              <a:rPr lang="zh-CN" altLang="en-US" dirty="0" smtClean="0"/>
              <a:t>事中</a:t>
            </a:r>
            <a:r>
              <a:rPr lang="en-US" altLang="zh-CN" dirty="0" smtClean="0"/>
              <a:t>---</a:t>
            </a:r>
            <a:r>
              <a:rPr lang="zh-CN" altLang="en-US" dirty="0" smtClean="0"/>
              <a:t>重点和核心</a:t>
            </a:r>
            <a:endParaRPr lang="en-US" altLang="zh-CN" dirty="0" smtClean="0"/>
          </a:p>
          <a:p>
            <a:r>
              <a:rPr lang="en-US" altLang="zh-CN" dirty="0" smtClean="0"/>
              <a:t>3、</a:t>
            </a:r>
            <a:r>
              <a:rPr lang="zh-CN" altLang="en-US" dirty="0" smtClean="0"/>
              <a:t>事后</a:t>
            </a:r>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选择执行</a:t>
            </a:r>
            <a:r>
              <a:rPr lang="en-US" altLang="zh-CN" dirty="0" smtClean="0"/>
              <a:t>《</a:t>
            </a:r>
            <a:r>
              <a:rPr lang="zh-CN" altLang="en-US" dirty="0" smtClean="0"/>
              <a:t>小企业会计准则</a:t>
            </a:r>
            <a:r>
              <a:rPr lang="en-US" altLang="zh-CN" dirty="0" smtClean="0"/>
              <a:t>〉〈</a:t>
            </a:r>
            <a:r>
              <a:rPr lang="zh-CN" altLang="en-US" dirty="0" smtClean="0"/>
              <a:t>农民专业合作社制度</a:t>
            </a:r>
            <a:r>
              <a:rPr lang="en-US" altLang="zh-CN" dirty="0" smtClean="0"/>
              <a:t>〉</a:t>
            </a:r>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smtClean="0"/>
              <a:t>实物出资只要提供实物所有权没争议（意思是现金变成了实物）</a:t>
            </a:r>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54A828-1CB8-4825-B572-D74F8C2184A5}"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274D576-B61A-4E4E-BEFE-E29530D3BB9E}" type="datetimeFigureOut">
              <a:rPr lang="zh-CN" altLang="en-US" smtClean="0"/>
              <a:pPr/>
              <a:t>2020-11-18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60F300D-05F5-40E0-A472-E0617CDDDF7D}"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274D576-B61A-4E4E-BEFE-E29530D3BB9E}" type="datetimeFigureOut">
              <a:rPr lang="zh-CN" altLang="en-US" smtClean="0"/>
              <a:pPr/>
              <a:t>2020-11-18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60F300D-05F5-40E0-A472-E0617CDDDF7D}"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274D576-B61A-4E4E-BEFE-E29530D3BB9E}" type="datetimeFigureOut">
              <a:rPr lang="zh-CN" altLang="en-US" smtClean="0"/>
              <a:pPr/>
              <a:t>2020-11-18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60F300D-05F5-40E0-A472-E0617CDDDF7D}"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274D576-B61A-4E4E-BEFE-E29530D3BB9E}" type="datetimeFigureOut">
              <a:rPr lang="zh-CN" altLang="en-US" smtClean="0"/>
              <a:pPr/>
              <a:t>2020-11-18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60F300D-05F5-40E0-A472-E0617CDDDF7D}"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274D576-B61A-4E4E-BEFE-E29530D3BB9E}" type="datetimeFigureOut">
              <a:rPr lang="zh-CN" altLang="en-US" smtClean="0"/>
              <a:pPr/>
              <a:t>2020-11-18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60F300D-05F5-40E0-A472-E0617CDDDF7D}"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274D576-B61A-4E4E-BEFE-E29530D3BB9E}" type="datetimeFigureOut">
              <a:rPr lang="zh-CN" altLang="en-US" smtClean="0"/>
              <a:pPr/>
              <a:t>2020-11-18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60F300D-05F5-40E0-A472-E0617CDDDF7D}"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274D576-B61A-4E4E-BEFE-E29530D3BB9E}" type="datetimeFigureOut">
              <a:rPr lang="zh-CN" altLang="en-US" smtClean="0"/>
              <a:pPr/>
              <a:t>2020-11-18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60F300D-05F5-40E0-A472-E0617CDDDF7D}"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274D576-B61A-4E4E-BEFE-E29530D3BB9E}" type="datetimeFigureOut">
              <a:rPr lang="zh-CN" altLang="en-US" smtClean="0"/>
              <a:pPr/>
              <a:t>2020-11-18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60F300D-05F5-40E0-A472-E0617CDDDF7D}"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74D576-B61A-4E4E-BEFE-E29530D3BB9E}" type="datetimeFigureOut">
              <a:rPr lang="zh-CN" altLang="en-US" smtClean="0"/>
              <a:pPr/>
              <a:t>2020-11-18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60F300D-05F5-40E0-A472-E0617CDDDF7D}"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274D576-B61A-4E4E-BEFE-E29530D3BB9E}" type="datetimeFigureOut">
              <a:rPr lang="zh-CN" altLang="en-US" smtClean="0"/>
              <a:pPr/>
              <a:t>2020-11-18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60F300D-05F5-40E0-A472-E0617CDDDF7D}"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274D576-B61A-4E4E-BEFE-E29530D3BB9E}" type="datetimeFigureOut">
              <a:rPr lang="zh-CN" altLang="en-US" smtClean="0"/>
              <a:pPr/>
              <a:t>2020-11-18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60F300D-05F5-40E0-A472-E0617CDDDF7D}"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74D576-B61A-4E4E-BEFE-E29530D3BB9E}" type="datetimeFigureOut">
              <a:rPr lang="zh-CN" altLang="en-US" smtClean="0"/>
              <a:pPr/>
              <a:t>2020-11-18</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0F300D-05F5-40E0-A472-E0617CDDDF7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19.jpeg"/><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2773045" y="2576830"/>
            <a:ext cx="8211185" cy="1496695"/>
          </a:xfrm>
        </p:spPr>
        <p:txBody>
          <a:bodyPr>
            <a:normAutofit fontScale="87500"/>
          </a:bodyPr>
          <a:lstStyle/>
          <a:p>
            <a:r>
              <a:rPr lang="zh-CN" altLang="en-US" sz="9600" dirty="0">
                <a:solidFill>
                  <a:srgbClr val="FF0000"/>
                </a:solidFill>
              </a:rPr>
              <a:t>合作</a:t>
            </a:r>
            <a:r>
              <a:rPr lang="zh-CN" altLang="en-US" sz="9600" dirty="0" smtClean="0">
                <a:solidFill>
                  <a:srgbClr val="FF0000"/>
                </a:solidFill>
              </a:rPr>
              <a:t>社财务</a:t>
            </a:r>
            <a:r>
              <a:rPr lang="zh-CN" altLang="en-US" sz="9600" dirty="0">
                <a:solidFill>
                  <a:srgbClr val="FF0000"/>
                </a:solidFill>
              </a:rPr>
              <a:t>处理</a:t>
            </a:r>
          </a:p>
        </p:txBody>
      </p:sp>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38203" y="0"/>
            <a:ext cx="2961861" cy="2842591"/>
          </a:xfrm>
          <a:prstGeom prst="rect">
            <a:avLst/>
          </a:prstGeom>
        </p:spPr>
      </p:pic>
      <p:sp>
        <p:nvSpPr>
          <p:cNvPr id="6" name="文本框 5"/>
          <p:cNvSpPr txBox="1"/>
          <p:nvPr/>
        </p:nvSpPr>
        <p:spPr>
          <a:xfrm>
            <a:off x="4373218" y="5307495"/>
            <a:ext cx="5776621" cy="584775"/>
          </a:xfrm>
          <a:prstGeom prst="rect">
            <a:avLst/>
          </a:prstGeom>
          <a:noFill/>
        </p:spPr>
        <p:txBody>
          <a:bodyPr wrap="square" rtlCol="0">
            <a:spAutoFit/>
          </a:bodyPr>
          <a:lstStyle/>
          <a:p>
            <a:r>
              <a:rPr lang="zh-CN" altLang="en-US" sz="3200" dirty="0" smtClean="0">
                <a:solidFill>
                  <a:srgbClr val="C00000"/>
                </a:solidFill>
              </a:rPr>
              <a:t>专业铸就精准     诚信缔造品牌</a:t>
            </a:r>
            <a:endParaRPr lang="zh-CN" altLang="en-US" sz="3200" dirty="0">
              <a:solidFill>
                <a:srgbClr val="C00000"/>
              </a:solidFill>
            </a:endParaRPr>
          </a:p>
        </p:txBody>
      </p:sp>
      <p:sp>
        <p:nvSpPr>
          <p:cNvPr id="2" name="椭圆 1"/>
          <p:cNvSpPr/>
          <p:nvPr/>
        </p:nvSpPr>
        <p:spPr>
          <a:xfrm>
            <a:off x="2773045" y="2145030"/>
            <a:ext cx="8438515" cy="1928495"/>
          </a:xfrm>
          <a:prstGeom prst="ellipse">
            <a:avLst/>
          </a:prstGeom>
          <a:noFill/>
          <a:ln>
            <a:solidFill>
              <a:srgbClr val="FF0000"/>
            </a:solidFill>
          </a:ln>
          <a:effectLst>
            <a:outerShdw blurRad="38100" dist="50800" dir="5400000" algn="ctr" rotWithShape="0">
              <a:srgbClr val="000000">
                <a:alpha val="0"/>
              </a:srgbClr>
            </a:outerShdw>
            <a:reflection stA="45000" endPos="65000" dist="7112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dirty="0"/>
          </a:p>
        </p:txBody>
      </p:sp>
      <p:sp>
        <p:nvSpPr>
          <p:cNvPr id="7" name="文本框 6"/>
          <p:cNvSpPr txBox="1"/>
          <p:nvPr/>
        </p:nvSpPr>
        <p:spPr>
          <a:xfrm>
            <a:off x="6187045" y="629392"/>
            <a:ext cx="5189516" cy="584775"/>
          </a:xfrm>
          <a:prstGeom prst="rect">
            <a:avLst/>
          </a:prstGeom>
          <a:noFill/>
        </p:spPr>
        <p:txBody>
          <a:bodyPr wrap="square" rtlCol="0">
            <a:spAutoFit/>
          </a:bodyPr>
          <a:lstStyle/>
          <a:p>
            <a:r>
              <a:rPr lang="zh-CN" altLang="en-US" sz="3200" dirty="0" smtClean="0"/>
              <a:t>重庆弘富会计代理有限公司</a:t>
            </a:r>
            <a:endParaRPr lang="zh-CN" altLang="en-US"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custDataLst>
              <p:tags r:id="rId1"/>
            </p:custDataLst>
          </p:nvPr>
        </p:nvPicPr>
        <p:blipFill>
          <a:blip r:embed="rId4" cstate="print">
            <a:extLst>
              <a:ext uri="{28A0092B-C50C-407E-A947-70E740481C1C}">
                <a14:useLocalDpi xmlns="" xmlns:a14="http://schemas.microsoft.com/office/drawing/2010/main" val="0"/>
              </a:ext>
            </a:extLst>
          </a:blip>
          <a:stretch>
            <a:fillRect/>
          </a:stretch>
        </p:blipFill>
        <p:spPr>
          <a:xfrm>
            <a:off x="194310" y="47625"/>
            <a:ext cx="1304290" cy="1418590"/>
          </a:xfrm>
          <a:prstGeom prst="rect">
            <a:avLst/>
          </a:prstGeom>
        </p:spPr>
      </p:pic>
      <p:sp>
        <p:nvSpPr>
          <p:cNvPr id="10" name="文本框 9"/>
          <p:cNvSpPr txBox="1"/>
          <p:nvPr/>
        </p:nvSpPr>
        <p:spPr>
          <a:xfrm>
            <a:off x="1570990" y="325755"/>
            <a:ext cx="4572635" cy="6439535"/>
          </a:xfrm>
          <a:prstGeom prst="rect">
            <a:avLst/>
          </a:prstGeom>
          <a:noFill/>
        </p:spPr>
        <p:txBody>
          <a:bodyPr wrap="square" rtlCol="0">
            <a:spAutoFit/>
          </a:bodyPr>
          <a:lstStyle/>
          <a:p>
            <a:pPr algn="l">
              <a:lnSpc>
                <a:spcPct val="130000"/>
              </a:lnSpc>
            </a:pPr>
            <a:r>
              <a:rPr lang="en-US" altLang="zh-CN" sz="2000" b="1" dirty="0" smtClean="0">
                <a:solidFill>
                  <a:srgbClr val="C00000"/>
                </a:solidFill>
                <a:ea typeface="Malgun Gothic" panose="020B0503020000020004" pitchFamily="34" charset="-127"/>
              </a:rPr>
              <a:t>假如收到振涪公司的投资50000元，从形式不是真实投资，真实是政府补助定义的多样化，也视同是给予合作社的流动资金，未来是否要还没明确，故暂记入其他应付款。</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借：银行存款50000</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贷：其他应付款---振涪50000</a:t>
            </a:r>
          </a:p>
          <a:p>
            <a:pPr algn="l">
              <a:lnSpc>
                <a:spcPct val="140000"/>
              </a:lnSpc>
            </a:pPr>
            <a:r>
              <a:rPr lang="en-US" altLang="zh-CN" sz="2000" b="1" dirty="0" smtClean="0">
                <a:solidFill>
                  <a:srgbClr val="C00000"/>
                </a:solidFill>
                <a:ea typeface="Malgun Gothic" panose="020B0503020000020004" pitchFamily="34" charset="-127"/>
              </a:rPr>
              <a:t>10月15日扣印花税</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借：营业税金及附加---印花税125</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贷：银行存款125</a:t>
            </a:r>
          </a:p>
          <a:p>
            <a:pPr algn="l">
              <a:lnSpc>
                <a:spcPct val="140000"/>
              </a:lnSpc>
            </a:pPr>
            <a:r>
              <a:rPr lang="en-US" altLang="zh-CN" sz="2000" b="1" dirty="0" smtClean="0">
                <a:solidFill>
                  <a:srgbClr val="C00000"/>
                </a:solidFill>
                <a:ea typeface="Malgun Gothic" panose="020B0503020000020004" pitchFamily="34" charset="-127"/>
              </a:rPr>
              <a:t>购买种子和化肥及领用</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借：原材料—种子15000      </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贷：银行存款15000</a:t>
            </a:r>
          </a:p>
          <a:p>
            <a:pPr algn="l">
              <a:lnSpc>
                <a:spcPct val="140000"/>
              </a:lnSpc>
            </a:pPr>
            <a:endParaRPr lang="en-US" altLang="zh-CN" dirty="0" smtClean="0">
              <a:solidFill>
                <a:schemeClr val="tx1"/>
              </a:solidFill>
              <a:latin typeface="华文细黑" panose="02010600040101010101" charset="-122"/>
              <a:ea typeface="华文细黑" panose="02010600040101010101" charset="-122"/>
              <a:cs typeface="华文细黑" panose="02010600040101010101" charset="-122"/>
            </a:endParaRP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借：原材料---化肥50000</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贷：银行存款---50000</a:t>
            </a:r>
          </a:p>
        </p:txBody>
      </p:sp>
      <p:cxnSp>
        <p:nvCxnSpPr>
          <p:cNvPr id="11" name="直接连接符 10"/>
          <p:cNvCxnSpPr/>
          <p:nvPr/>
        </p:nvCxnSpPr>
        <p:spPr>
          <a:xfrm>
            <a:off x="6143625" y="478155"/>
            <a:ext cx="4445" cy="616204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6577330" y="478155"/>
            <a:ext cx="5347970" cy="5991225"/>
          </a:xfrm>
          <a:prstGeom prst="rect">
            <a:avLst/>
          </a:prstGeom>
          <a:noFill/>
        </p:spPr>
        <p:txBody>
          <a:bodyPr wrap="none" rtlCol="0">
            <a:spAutoFit/>
          </a:bodyPr>
          <a:lstStyle/>
          <a:p>
            <a:pPr algn="l">
              <a:lnSpc>
                <a:spcPct val="140000"/>
              </a:lnSpc>
            </a:pPr>
            <a:r>
              <a:rPr lang="en-US" altLang="zh-CN">
                <a:solidFill>
                  <a:schemeClr val="tx1"/>
                </a:solidFill>
                <a:latin typeface="华文细黑" panose="02010600040101010101" charset="-122"/>
                <a:ea typeface="华文细黑" panose="02010600040101010101" charset="-122"/>
                <a:cs typeface="华文细黑" panose="02010600040101010101" charset="-122"/>
              </a:rPr>
              <a:t>借：消耗性生物资产-鲜榨菜—种子15000</a:t>
            </a:r>
          </a:p>
          <a:p>
            <a:pPr algn="l">
              <a:lnSpc>
                <a:spcPct val="140000"/>
              </a:lnSpc>
            </a:pPr>
            <a:r>
              <a:rPr lang="en-US" altLang="zh-CN">
                <a:solidFill>
                  <a:schemeClr val="tx1"/>
                </a:solidFill>
                <a:latin typeface="华文细黑" panose="02010600040101010101" charset="-122"/>
                <a:ea typeface="华文细黑" panose="02010600040101010101" charset="-122"/>
                <a:cs typeface="华文细黑" panose="02010600040101010101" charset="-122"/>
              </a:rPr>
              <a:t>        消耗性生物资产—鲜榨菜—化肥50000</a:t>
            </a:r>
          </a:p>
          <a:p>
            <a:pPr algn="l">
              <a:lnSpc>
                <a:spcPct val="140000"/>
              </a:lnSpc>
            </a:pPr>
            <a:r>
              <a:rPr lang="en-US" altLang="zh-CN">
                <a:solidFill>
                  <a:schemeClr val="tx1"/>
                </a:solidFill>
                <a:latin typeface="华文细黑" panose="02010600040101010101" charset="-122"/>
                <a:ea typeface="华文细黑" panose="02010600040101010101" charset="-122"/>
                <a:cs typeface="华文细黑" panose="02010600040101010101" charset="-122"/>
              </a:rPr>
              <a:t>贷：原材料---种子15000</a:t>
            </a:r>
          </a:p>
          <a:p>
            <a:pPr algn="l">
              <a:lnSpc>
                <a:spcPct val="140000"/>
              </a:lnSpc>
            </a:pPr>
            <a:r>
              <a:rPr lang="en-US" altLang="zh-CN">
                <a:solidFill>
                  <a:schemeClr val="tx1"/>
                </a:solidFill>
                <a:latin typeface="华文细黑" panose="02010600040101010101" charset="-122"/>
                <a:ea typeface="华文细黑" panose="02010600040101010101" charset="-122"/>
                <a:cs typeface="华文细黑" panose="02010600040101010101" charset="-122"/>
              </a:rPr>
              <a:t>        原材料---化肥50000</a:t>
            </a:r>
          </a:p>
          <a:p>
            <a:pPr algn="l">
              <a:lnSpc>
                <a:spcPct val="140000"/>
              </a:lnSpc>
            </a:pPr>
            <a:r>
              <a:rPr lang="en-US" altLang="zh-CN" sz="2000" b="1" dirty="0" smtClean="0">
                <a:solidFill>
                  <a:srgbClr val="C00000"/>
                </a:solidFill>
                <a:ea typeface="Malgun Gothic" panose="020B0503020000020004" pitchFamily="34" charset="-127"/>
                <a:sym typeface="+mn-ea"/>
              </a:rPr>
              <a:t>计提10月工人工资</a:t>
            </a:r>
          </a:p>
          <a:p>
            <a:pPr algn="l">
              <a:lnSpc>
                <a:spcPct val="150000"/>
              </a:lnSpc>
            </a:pPr>
            <a:r>
              <a:rPr lang="en-US" altLang="zh-CN">
                <a:solidFill>
                  <a:schemeClr val="tx1"/>
                </a:solidFill>
                <a:latin typeface="华文细黑" panose="02010600040101010101" charset="-122"/>
                <a:ea typeface="华文细黑" panose="02010600040101010101" charset="-122"/>
                <a:cs typeface="华文细黑" panose="02010600040101010101" charset="-122"/>
              </a:rPr>
              <a:t>借：管理费用---职工薪酬10000</a:t>
            </a:r>
          </a:p>
          <a:p>
            <a:pPr algn="l">
              <a:lnSpc>
                <a:spcPct val="140000"/>
              </a:lnSpc>
            </a:pPr>
            <a:r>
              <a:rPr lang="en-US" altLang="zh-CN">
                <a:solidFill>
                  <a:schemeClr val="tx1"/>
                </a:solidFill>
                <a:latin typeface="华文细黑" panose="02010600040101010101" charset="-122"/>
                <a:ea typeface="华文细黑" panose="02010600040101010101" charset="-122"/>
                <a:cs typeface="华文细黑" panose="02010600040101010101" charset="-122"/>
              </a:rPr>
              <a:t>借：消耗性生物资产---鲜榨菜---人工30000</a:t>
            </a:r>
          </a:p>
          <a:p>
            <a:pPr algn="l">
              <a:lnSpc>
                <a:spcPct val="140000"/>
              </a:lnSpc>
            </a:pPr>
            <a:r>
              <a:rPr lang="en-US" altLang="zh-CN">
                <a:solidFill>
                  <a:schemeClr val="tx1"/>
                </a:solidFill>
                <a:latin typeface="华文细黑" panose="02010600040101010101" charset="-122"/>
                <a:ea typeface="华文细黑" panose="02010600040101010101" charset="-122"/>
                <a:cs typeface="华文细黑" panose="02010600040101010101" charset="-122"/>
              </a:rPr>
              <a:t>贷：应付职工薪酬—工资40000</a:t>
            </a:r>
          </a:p>
          <a:p>
            <a:pPr algn="l">
              <a:lnSpc>
                <a:spcPct val="160000"/>
              </a:lnSpc>
            </a:pPr>
            <a:r>
              <a:rPr lang="en-US" altLang="zh-CN" sz="2000" b="1" dirty="0" smtClean="0">
                <a:solidFill>
                  <a:srgbClr val="C00000"/>
                </a:solidFill>
                <a:ea typeface="Malgun Gothic" panose="020B0503020000020004" pitchFamily="34" charset="-127"/>
                <a:sym typeface="+mn-ea"/>
              </a:rPr>
              <a:t>摊销10月土地使用权</a:t>
            </a:r>
          </a:p>
          <a:p>
            <a:pPr algn="l">
              <a:lnSpc>
                <a:spcPct val="160000"/>
              </a:lnSpc>
            </a:pPr>
            <a:r>
              <a:rPr lang="en-US" altLang="zh-CN">
                <a:solidFill>
                  <a:schemeClr val="tx1"/>
                </a:solidFill>
                <a:latin typeface="华文细黑" panose="02010600040101010101" charset="-122"/>
                <a:ea typeface="华文细黑" panose="02010600040101010101" charset="-122"/>
                <a:cs typeface="华文细黑" panose="02010600040101010101" charset="-122"/>
              </a:rPr>
              <a:t>借：消耗性生物资产---鲜榨菜---土地使用权1333.33</a:t>
            </a:r>
          </a:p>
          <a:p>
            <a:pPr algn="l">
              <a:lnSpc>
                <a:spcPct val="150000"/>
              </a:lnSpc>
            </a:pPr>
            <a:r>
              <a:rPr lang="en-US" altLang="zh-CN">
                <a:solidFill>
                  <a:schemeClr val="tx1"/>
                </a:solidFill>
                <a:latin typeface="华文细黑" panose="02010600040101010101" charset="-122"/>
                <a:ea typeface="华文细黑" panose="02010600040101010101" charset="-122"/>
                <a:cs typeface="华文细黑" panose="02010600040101010101" charset="-122"/>
              </a:rPr>
              <a:t>贷：累计摊销1333.33</a:t>
            </a:r>
          </a:p>
          <a:p>
            <a:pPr algn="l">
              <a:lnSpc>
                <a:spcPct val="160000"/>
              </a:lnSpc>
            </a:pPr>
            <a:r>
              <a:rPr lang="en-US" altLang="zh-CN" sz="2000" b="1" dirty="0" smtClean="0">
                <a:solidFill>
                  <a:srgbClr val="C00000"/>
                </a:solidFill>
                <a:ea typeface="Malgun Gothic" panose="020B0503020000020004" pitchFamily="34" charset="-127"/>
                <a:sym typeface="+mn-ea"/>
              </a:rPr>
              <a:t>计提10月固定资产折旧（420000/60期）</a:t>
            </a:r>
          </a:p>
          <a:p>
            <a:pPr algn="l">
              <a:lnSpc>
                <a:spcPct val="170000"/>
              </a:lnSpc>
            </a:pPr>
            <a:r>
              <a:rPr lang="en-US" altLang="zh-CN">
                <a:solidFill>
                  <a:schemeClr val="tx1"/>
                </a:solidFill>
                <a:latin typeface="华文细黑" panose="02010600040101010101" charset="-122"/>
                <a:ea typeface="华文细黑" panose="02010600040101010101" charset="-122"/>
                <a:cs typeface="华文细黑" panose="02010600040101010101" charset="-122"/>
              </a:rPr>
              <a:t>借：管理费用—累计折旧7000</a:t>
            </a:r>
          </a:p>
          <a:p>
            <a:pPr algn="l">
              <a:lnSpc>
                <a:spcPct val="150000"/>
              </a:lnSpc>
            </a:pPr>
            <a:r>
              <a:rPr lang="en-US" altLang="zh-CN">
                <a:solidFill>
                  <a:schemeClr val="tx1"/>
                </a:solidFill>
                <a:latin typeface="华文细黑" panose="02010600040101010101" charset="-122"/>
                <a:ea typeface="华文细黑" panose="02010600040101010101" charset="-122"/>
                <a:cs typeface="华文细黑" panose="02010600040101010101" charset="-122"/>
              </a:rPr>
              <a:t>货：累计折旧7000</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
        <p:nvSpPr>
          <p:cNvPr id="10" name="文本框 9"/>
          <p:cNvSpPr txBox="1"/>
          <p:nvPr/>
        </p:nvSpPr>
        <p:spPr>
          <a:xfrm>
            <a:off x="1425575" y="489585"/>
            <a:ext cx="9537065" cy="5720080"/>
          </a:xfrm>
          <a:prstGeom prst="rect">
            <a:avLst/>
          </a:prstGeom>
          <a:noFill/>
        </p:spPr>
        <p:txBody>
          <a:bodyPr wrap="square" rtlCol="0">
            <a:spAutoFit/>
          </a:bodyPr>
          <a:lstStyle/>
          <a:p>
            <a:pPr algn="l">
              <a:lnSpc>
                <a:spcPct val="160000"/>
              </a:lnSpc>
            </a:pPr>
            <a:r>
              <a:rPr lang="en-US" altLang="zh-CN" sz="2000" b="1" dirty="0" smtClean="0">
                <a:ea typeface="Malgun Gothic" panose="020B0503020000020004" pitchFamily="34" charset="-127"/>
              </a:rPr>
              <a:t>3、例（3）</a:t>
            </a:r>
            <a:r>
              <a:rPr lang="en-US" altLang="zh-CN" sz="2000" dirty="0" smtClean="0">
                <a:ea typeface="Malgun Gothic" panose="020B0503020000020004" pitchFamily="34" charset="-127"/>
              </a:rPr>
              <a:t>、11月用政府补助的资金设备设施投资金额60000元，其中：起池机2台，1200元、抽水泵2台，1800元、硬化场地57000元；阵地建设投资金额10000元，其中：办公家具3100元，电脑1台3500元、打复印机1500元，制度建设和公示牌吊牌1850元、办公用品50元，以上都用银行存款支付，账务处理如下。</a:t>
            </a:r>
          </a:p>
          <a:p>
            <a:pPr algn="l">
              <a:lnSpc>
                <a:spcPct val="100000"/>
              </a:lnSpc>
            </a:pPr>
            <a:r>
              <a:rPr lang="en-US" altLang="zh-CN" sz="2000" dirty="0" smtClean="0">
                <a:ea typeface="Malgun Gothic" panose="020B0503020000020004" pitchFamily="34" charset="-127"/>
              </a:rPr>
              <a:t> </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借：周转材料---在库低值易耗品---起池机1200</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     </a:t>
            </a:r>
            <a:r>
              <a:rPr lang="en-US" altLang="zh-CN" dirty="0" smtClean="0">
                <a:latin typeface="华文细黑" panose="02010600040101010101" charset="-122"/>
                <a:ea typeface="华文细黑" panose="02010600040101010101" charset="-122"/>
                <a:cs typeface="华文细黑" panose="02010600040101010101" charset="-122"/>
              </a:rPr>
              <a:t>  </a:t>
            </a:r>
            <a:r>
              <a:rPr lang="en-US" altLang="zh-CN" dirty="0">
                <a:latin typeface="华文细黑" panose="02010600040101010101" charset="-122"/>
                <a:ea typeface="华文细黑" panose="02010600040101010101" charset="-122"/>
                <a:cs typeface="华文细黑" panose="02010600040101010101" charset="-122"/>
              </a:rPr>
              <a:t>周转材料---在库低值易耗品—抽水泵1800</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贷：银行存款3000</a:t>
            </a:r>
          </a:p>
          <a:p>
            <a:pPr algn="l">
              <a:lnSpc>
                <a:spcPct val="200000"/>
              </a:lnSpc>
            </a:pPr>
            <a:r>
              <a:rPr lang="en-US" altLang="zh-CN" dirty="0">
                <a:latin typeface="华文细黑" panose="02010600040101010101" charset="-122"/>
                <a:ea typeface="华文细黑" panose="02010600040101010101" charset="-122"/>
                <a:cs typeface="华文细黑" panose="02010600040101010101" charset="-122"/>
              </a:rPr>
              <a:t>借：固定资产---水泥坝57000</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贷：银行存款57000</a:t>
            </a:r>
          </a:p>
          <a:p>
            <a:pPr algn="l">
              <a:lnSpc>
                <a:spcPct val="210000"/>
              </a:lnSpc>
            </a:pPr>
            <a:r>
              <a:rPr lang="en-US" altLang="zh-CN" dirty="0">
                <a:latin typeface="华文细黑" panose="02010600040101010101" charset="-122"/>
                <a:ea typeface="华文细黑" panose="02010600040101010101" charset="-122"/>
                <a:cs typeface="华文细黑" panose="02010600040101010101" charset="-122"/>
              </a:rPr>
              <a:t>借：固定资产----办公家具3100</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贷：银行存款3100</a:t>
            </a:r>
          </a:p>
        </p:txBody>
      </p:sp>
      <p:sp>
        <p:nvSpPr>
          <p:cNvPr id="2" name="文本框 1"/>
          <p:cNvSpPr txBox="1"/>
          <p:nvPr/>
        </p:nvSpPr>
        <p:spPr>
          <a:xfrm>
            <a:off x="6981190" y="2772410"/>
            <a:ext cx="3119765" cy="2314801"/>
          </a:xfrm>
          <a:prstGeom prst="rect">
            <a:avLst/>
          </a:prstGeom>
          <a:noFill/>
        </p:spPr>
        <p:txBody>
          <a:bodyPr wrap="none" rtlCol="0">
            <a:spAutoFit/>
          </a:bodyPr>
          <a:lstStyle/>
          <a:p>
            <a:pPr algn="l">
              <a:lnSpc>
                <a:spcPct val="150000"/>
              </a:lnSpc>
            </a:pPr>
            <a:r>
              <a:rPr lang="zh-CN" altLang="en-US" dirty="0">
                <a:latin typeface="华文细黑" panose="02010600040101010101" charset="-122"/>
                <a:ea typeface="华文细黑" panose="02010600040101010101" charset="-122"/>
                <a:cs typeface="华文细黑" panose="02010600040101010101" charset="-122"/>
              </a:rPr>
              <a:t>借：固定资产---电脑3500</a:t>
            </a:r>
          </a:p>
          <a:p>
            <a:pPr algn="l">
              <a:lnSpc>
                <a:spcPct val="150000"/>
              </a:lnSpc>
            </a:pPr>
            <a:r>
              <a:rPr lang="zh-CN" altLang="en-US" dirty="0">
                <a:latin typeface="华文细黑" panose="02010600040101010101" charset="-122"/>
                <a:ea typeface="华文细黑" panose="02010600040101010101" charset="-122"/>
                <a:cs typeface="华文细黑" panose="02010600040101010101" charset="-122"/>
              </a:rPr>
              <a:t>      </a:t>
            </a:r>
            <a:r>
              <a:rPr lang="zh-CN" altLang="en-US" dirty="0" smtClean="0">
                <a:latin typeface="华文细黑" panose="02010600040101010101" charset="-122"/>
                <a:ea typeface="华文细黑" panose="02010600040101010101" charset="-122"/>
                <a:cs typeface="华文细黑" panose="02010600040101010101" charset="-122"/>
              </a:rPr>
              <a:t> </a:t>
            </a:r>
            <a:r>
              <a:rPr lang="zh-CN" altLang="en-US" dirty="0">
                <a:latin typeface="华文细黑" panose="02010600040101010101" charset="-122"/>
                <a:ea typeface="华文细黑" panose="02010600040101010101" charset="-122"/>
                <a:cs typeface="华文细黑" panose="02010600040101010101" charset="-122"/>
              </a:rPr>
              <a:t>固定资产---打印机1500</a:t>
            </a:r>
          </a:p>
          <a:p>
            <a:pPr algn="l">
              <a:lnSpc>
                <a:spcPct val="150000"/>
              </a:lnSpc>
            </a:pPr>
            <a:r>
              <a:rPr lang="zh-CN" altLang="en-US" dirty="0">
                <a:latin typeface="华文细黑" panose="02010600040101010101" charset="-122"/>
                <a:ea typeface="华文细黑" panose="02010600040101010101" charset="-122"/>
                <a:cs typeface="华文细黑" panose="02010600040101010101" charset="-122"/>
              </a:rPr>
              <a:t>贷：银行存款5000</a:t>
            </a:r>
          </a:p>
          <a:p>
            <a:pPr algn="l">
              <a:lnSpc>
                <a:spcPct val="70000"/>
              </a:lnSpc>
            </a:pPr>
            <a:endParaRPr lang="zh-CN" altLang="en-US" dirty="0">
              <a:latin typeface="华文细黑" panose="02010600040101010101" charset="-122"/>
              <a:ea typeface="华文细黑" panose="02010600040101010101" charset="-122"/>
              <a:cs typeface="华文细黑" panose="02010600040101010101" charset="-122"/>
            </a:endParaRPr>
          </a:p>
          <a:p>
            <a:pPr algn="l">
              <a:lnSpc>
                <a:spcPct val="150000"/>
              </a:lnSpc>
            </a:pPr>
            <a:r>
              <a:rPr lang="zh-CN" altLang="en-US" dirty="0">
                <a:latin typeface="华文细黑" panose="02010600040101010101" charset="-122"/>
                <a:ea typeface="华文细黑" panose="02010600040101010101" charset="-122"/>
                <a:cs typeface="华文细黑" panose="02010600040101010101" charset="-122"/>
              </a:rPr>
              <a:t>借：管理费用---办公费1900</a:t>
            </a:r>
          </a:p>
          <a:p>
            <a:pPr algn="l">
              <a:lnSpc>
                <a:spcPct val="150000"/>
              </a:lnSpc>
            </a:pPr>
            <a:r>
              <a:rPr lang="zh-CN" altLang="en-US" dirty="0">
                <a:latin typeface="华文细黑" panose="02010600040101010101" charset="-122"/>
                <a:ea typeface="华文细黑" panose="02010600040101010101" charset="-122"/>
                <a:cs typeface="华文细黑" panose="02010600040101010101" charset="-122"/>
              </a:rPr>
              <a:t>贷：银行存款1900</a:t>
            </a:r>
          </a:p>
        </p:txBody>
      </p:sp>
      <p:cxnSp>
        <p:nvCxnSpPr>
          <p:cNvPr id="11" name="直接连接符 10"/>
          <p:cNvCxnSpPr/>
          <p:nvPr/>
        </p:nvCxnSpPr>
        <p:spPr>
          <a:xfrm>
            <a:off x="6476365" y="2918460"/>
            <a:ext cx="10795" cy="3361690"/>
          </a:xfrm>
          <a:prstGeom prst="line">
            <a:avLst/>
          </a:prstGeom>
        </p:spPr>
        <p:style>
          <a:lnRef idx="3">
            <a:schemeClr val="accent5"/>
          </a:lnRef>
          <a:fillRef idx="0">
            <a:schemeClr val="accent5"/>
          </a:fillRef>
          <a:effectRef idx="2">
            <a:schemeClr val="accent5"/>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
        <p:nvSpPr>
          <p:cNvPr id="10" name="文本框 9"/>
          <p:cNvSpPr txBox="1"/>
          <p:nvPr/>
        </p:nvSpPr>
        <p:spPr>
          <a:xfrm>
            <a:off x="1537335" y="442595"/>
            <a:ext cx="9537065" cy="5703570"/>
          </a:xfrm>
          <a:prstGeom prst="rect">
            <a:avLst/>
          </a:prstGeom>
          <a:noFill/>
        </p:spPr>
        <p:txBody>
          <a:bodyPr wrap="square" rtlCol="0">
            <a:spAutoFit/>
          </a:bodyPr>
          <a:lstStyle/>
          <a:p>
            <a:pPr algn="l">
              <a:lnSpc>
                <a:spcPct val="160000"/>
              </a:lnSpc>
            </a:pPr>
            <a:r>
              <a:rPr lang="en-US" altLang="zh-CN" sz="2400" b="1" dirty="0" smtClean="0">
                <a:ea typeface="Malgun Gothic" panose="020B0503020000020004" pitchFamily="34" charset="-127"/>
              </a:rPr>
              <a:t>4、例（4）</a:t>
            </a:r>
            <a:r>
              <a:rPr lang="en-US" altLang="zh-CN" sz="2400" dirty="0" smtClean="0">
                <a:ea typeface="Malgun Gothic" panose="020B0503020000020004" pitchFamily="34" charset="-127"/>
              </a:rPr>
              <a:t>2019年12月接例3的账务处理</a:t>
            </a:r>
          </a:p>
          <a:p>
            <a:pPr algn="l">
              <a:lnSpc>
                <a:spcPct val="160000"/>
              </a:lnSpc>
            </a:pPr>
            <a:r>
              <a:rPr lang="en-US" altLang="zh-CN" sz="2000" b="1" dirty="0">
                <a:solidFill>
                  <a:srgbClr val="C00000"/>
                </a:solidFill>
                <a:latin typeface="新宋体" panose="02010609030101010101" charset="-122"/>
                <a:ea typeface="新宋体" panose="02010609030101010101" charset="-122"/>
                <a:cs typeface="新宋体" panose="02010609030101010101" charset="-122"/>
              </a:rPr>
              <a:t>从2019年12月起每月计提水泥坝（57000元60期）</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借：管理费用—折旧费950</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贷：累计折旧950</a:t>
            </a:r>
          </a:p>
          <a:p>
            <a:pPr algn="l">
              <a:lnSpc>
                <a:spcPct val="160000"/>
              </a:lnSpc>
            </a:pPr>
            <a:endParaRPr lang="en-US" altLang="zh-CN" dirty="0">
              <a:latin typeface="华文细黑" panose="02010600040101010101" charset="-122"/>
              <a:ea typeface="华文细黑" panose="02010600040101010101" charset="-122"/>
              <a:cs typeface="华文细黑" panose="02010600040101010101" charset="-122"/>
            </a:endParaRPr>
          </a:p>
          <a:p>
            <a:pPr algn="l">
              <a:lnSpc>
                <a:spcPct val="160000"/>
              </a:lnSpc>
            </a:pPr>
            <a:r>
              <a:rPr lang="en-US" altLang="zh-CN" sz="2000" b="1" dirty="0">
                <a:solidFill>
                  <a:srgbClr val="C00000"/>
                </a:solidFill>
                <a:latin typeface="新宋体" panose="02010609030101010101" charset="-122"/>
                <a:ea typeface="新宋体" panose="02010609030101010101" charset="-122"/>
                <a:cs typeface="新宋体" panose="02010609030101010101" charset="-122"/>
              </a:rPr>
              <a:t>每月计提固定资产折旧（家具5年、电子设备3年无残值）</a:t>
            </a:r>
            <a:endParaRPr lang="en-US" altLang="zh-CN" dirty="0">
              <a:solidFill>
                <a:srgbClr val="C00000"/>
              </a:solidFill>
              <a:latin typeface="新宋体" panose="02010609030101010101" charset="-122"/>
              <a:ea typeface="新宋体" panose="02010609030101010101" charset="-122"/>
              <a:cs typeface="新宋体" panose="02010609030101010101" charset="-122"/>
            </a:endParaRP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借：管理费用—折旧费148.89</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贷：累计折旧97.22+51.67</a:t>
            </a:r>
          </a:p>
          <a:p>
            <a:pPr algn="l">
              <a:lnSpc>
                <a:spcPct val="160000"/>
              </a:lnSpc>
            </a:pPr>
            <a:endParaRPr lang="en-US" altLang="zh-CN" dirty="0">
              <a:latin typeface="华文细黑" panose="02010600040101010101" charset="-122"/>
              <a:ea typeface="华文细黑" panose="02010600040101010101" charset="-122"/>
              <a:cs typeface="华文细黑" panose="02010600040101010101" charset="-122"/>
            </a:endParaRPr>
          </a:p>
          <a:p>
            <a:pPr algn="l">
              <a:lnSpc>
                <a:spcPct val="160000"/>
              </a:lnSpc>
            </a:pPr>
            <a:r>
              <a:rPr lang="en-US" altLang="zh-CN" sz="2000" b="1" dirty="0">
                <a:solidFill>
                  <a:srgbClr val="C00000"/>
                </a:solidFill>
                <a:latin typeface="新宋体" panose="02010609030101010101" charset="-122"/>
                <a:ea typeface="新宋体" panose="02010609030101010101" charset="-122"/>
                <a:cs typeface="新宋体" panose="02010609030101010101" charset="-122"/>
              </a:rPr>
              <a:t>确认2020年12月递延收益</a:t>
            </a:r>
            <a:r>
              <a:rPr lang="en-US" altLang="zh-CN" dirty="0">
                <a:latin typeface="华文细黑" panose="02010600040101010101" charset="-122"/>
                <a:ea typeface="华文细黑" panose="02010600040101010101" charset="-122"/>
                <a:cs typeface="华文细黑" panose="02010600040101010101" charset="-122"/>
              </a:rPr>
              <a:t>：1900+950+148.89=2998.89</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借：递延收益---政府补助2998.89</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贷：营业外收入2998.89</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
        <p:nvSpPr>
          <p:cNvPr id="10" name="文本框 9"/>
          <p:cNvSpPr txBox="1"/>
          <p:nvPr/>
        </p:nvSpPr>
        <p:spPr>
          <a:xfrm>
            <a:off x="1425575" y="489585"/>
            <a:ext cx="9537065" cy="5999480"/>
          </a:xfrm>
          <a:prstGeom prst="rect">
            <a:avLst/>
          </a:prstGeom>
          <a:noFill/>
        </p:spPr>
        <p:txBody>
          <a:bodyPr wrap="square" rtlCol="0">
            <a:spAutoFit/>
          </a:bodyPr>
          <a:lstStyle/>
          <a:p>
            <a:pPr algn="l">
              <a:lnSpc>
                <a:spcPct val="160000"/>
              </a:lnSpc>
            </a:pPr>
            <a:r>
              <a:rPr lang="en-US" altLang="zh-CN" sz="2000" b="1" dirty="0" smtClean="0">
                <a:ea typeface="Malgun Gothic" panose="020B0503020000020004" pitchFamily="34" charset="-127"/>
              </a:rPr>
              <a:t>5、例（5）</a:t>
            </a:r>
            <a:r>
              <a:rPr lang="en-US" altLang="zh-CN" sz="2000" dirty="0" smtClean="0">
                <a:ea typeface="Malgun Gothic" panose="020B0503020000020004" pitchFamily="34" charset="-127"/>
              </a:rPr>
              <a:t>2020年2月向合作社成员收购的鲜榨菜650吨，单价800元，合作社种植收获鲜榨菜180吨，购买榨菜盐110吨单价370元，合作社种植收获实际发生人工费5000元，领用起池机和抽水机</a:t>
            </a:r>
            <a:r>
              <a:rPr lang="zh-CN" altLang="en-US" sz="2000" dirty="0" smtClean="0">
                <a:ea typeface="Malgun Gothic" panose="020B0503020000020004" pitchFamily="34" charset="-127"/>
              </a:rPr>
              <a:t>各一台</a:t>
            </a:r>
            <a:r>
              <a:rPr lang="en-US" altLang="zh-CN" sz="2000" dirty="0" smtClean="0">
                <a:ea typeface="Malgun Gothic" panose="020B0503020000020004" pitchFamily="34" charset="-127"/>
              </a:rPr>
              <a:t>，账务处理如下：</a:t>
            </a:r>
          </a:p>
          <a:p>
            <a:pPr algn="l">
              <a:lnSpc>
                <a:spcPct val="160000"/>
              </a:lnSpc>
            </a:pPr>
            <a:r>
              <a:rPr lang="en-US" altLang="zh-CN" b="1" dirty="0">
                <a:solidFill>
                  <a:srgbClr val="C00000"/>
                </a:solidFill>
                <a:latin typeface="华文细黑" panose="02010600040101010101" charset="-122"/>
                <a:ea typeface="华文细黑" panose="02010600040101010101" charset="-122"/>
                <a:cs typeface="华文细黑" panose="02010600040101010101" charset="-122"/>
              </a:rPr>
              <a:t>购榨菜盐</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借：原材料—</a:t>
            </a:r>
            <a:r>
              <a:rPr lang="en-US" altLang="zh-CN" dirty="0" smtClean="0">
                <a:latin typeface="华文细黑" panose="02010600040101010101" charset="-122"/>
                <a:ea typeface="华文细黑" panose="02010600040101010101" charset="-122"/>
                <a:cs typeface="华文细黑" panose="02010600040101010101" charset="-122"/>
              </a:rPr>
              <a:t>榨菜盐（110</a:t>
            </a:r>
            <a:r>
              <a:rPr lang="zh-CN" altLang="en-US" dirty="0" smtClean="0">
                <a:latin typeface="华文细黑" panose="02010600040101010101" charset="-122"/>
                <a:ea typeface="华文细黑" panose="02010600040101010101" charset="-122"/>
                <a:cs typeface="华文细黑" panose="02010600040101010101" charset="-122"/>
              </a:rPr>
              <a:t>吨）</a:t>
            </a:r>
            <a:r>
              <a:rPr lang="en-US" altLang="zh-CN" dirty="0" smtClean="0">
                <a:latin typeface="华文细黑" panose="02010600040101010101" charset="-122"/>
                <a:ea typeface="华文细黑" panose="02010600040101010101" charset="-122"/>
                <a:cs typeface="华文细黑" panose="02010600040101010101" charset="-122"/>
              </a:rPr>
              <a:t>40700</a:t>
            </a:r>
            <a:endParaRPr lang="en-US" altLang="zh-CN" dirty="0">
              <a:latin typeface="华文细黑" panose="02010600040101010101" charset="-122"/>
              <a:ea typeface="华文细黑" panose="02010600040101010101" charset="-122"/>
              <a:cs typeface="华文细黑" panose="02010600040101010101" charset="-122"/>
            </a:endParaRP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贷：银行存款40700</a:t>
            </a:r>
          </a:p>
          <a:p>
            <a:pPr algn="l">
              <a:lnSpc>
                <a:spcPct val="160000"/>
              </a:lnSpc>
            </a:pPr>
            <a:r>
              <a:rPr lang="en-US" altLang="zh-CN" b="1" dirty="0">
                <a:solidFill>
                  <a:srgbClr val="C00000"/>
                </a:solidFill>
                <a:latin typeface="华文细黑" panose="02010600040101010101" charset="-122"/>
                <a:ea typeface="华文细黑" panose="02010600040101010101" charset="-122"/>
                <a:cs typeface="华文细黑" panose="02010600040101010101" charset="-122"/>
              </a:rPr>
              <a:t>自己种植的收获的会计分录</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借：生产成本---鲜榨菜（180吨）106666.65</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贷：消耗性生物资产-鲜榨菜—种子15000</a:t>
            </a:r>
          </a:p>
          <a:p>
            <a:pPr algn="l">
              <a:lnSpc>
                <a:spcPct val="160000"/>
              </a:lnSpc>
            </a:pPr>
            <a:r>
              <a:rPr lang="en-US" altLang="zh-CN" dirty="0" smtClean="0">
                <a:latin typeface="华文细黑" panose="02010600040101010101" charset="-122"/>
                <a:ea typeface="华文细黑" panose="02010600040101010101" charset="-122"/>
                <a:cs typeface="华文细黑" panose="02010600040101010101" charset="-122"/>
              </a:rPr>
              <a:t>       消耗性生物资产</a:t>
            </a:r>
            <a:r>
              <a:rPr lang="en-US" altLang="zh-CN" dirty="0">
                <a:latin typeface="华文细黑" panose="02010600040101010101" charset="-122"/>
                <a:ea typeface="华文细黑" panose="02010600040101010101" charset="-122"/>
                <a:cs typeface="华文细黑" panose="02010600040101010101" charset="-122"/>
              </a:rPr>
              <a:t>—鲜榨菜—化肥50000</a:t>
            </a:r>
          </a:p>
          <a:p>
            <a:pPr algn="l">
              <a:lnSpc>
                <a:spcPct val="160000"/>
              </a:lnSpc>
            </a:pPr>
            <a:r>
              <a:rPr lang="en-US" altLang="zh-CN" dirty="0" smtClean="0">
                <a:latin typeface="华文细黑" panose="02010600040101010101" charset="-122"/>
                <a:ea typeface="华文细黑" panose="02010600040101010101" charset="-122"/>
                <a:cs typeface="华文细黑" panose="02010600040101010101" charset="-122"/>
              </a:rPr>
              <a:t>       消耗性生物资产</a:t>
            </a:r>
            <a:r>
              <a:rPr lang="en-US" altLang="zh-CN" dirty="0">
                <a:latin typeface="华文细黑" panose="02010600040101010101" charset="-122"/>
                <a:ea typeface="华文细黑" panose="02010600040101010101" charset="-122"/>
                <a:cs typeface="华文细黑" panose="02010600040101010101" charset="-122"/>
              </a:rPr>
              <a:t>---鲜榨菜---人工30000</a:t>
            </a:r>
          </a:p>
          <a:p>
            <a:pPr algn="l">
              <a:lnSpc>
                <a:spcPct val="160000"/>
              </a:lnSpc>
            </a:pPr>
            <a:r>
              <a:rPr lang="en-US" altLang="zh-CN" dirty="0" smtClean="0">
                <a:latin typeface="华文细黑" panose="02010600040101010101" charset="-122"/>
                <a:ea typeface="华文细黑" panose="02010600040101010101" charset="-122"/>
                <a:cs typeface="华文细黑" panose="02010600040101010101" charset="-122"/>
              </a:rPr>
              <a:t>       消耗性生物资产</a:t>
            </a:r>
            <a:r>
              <a:rPr lang="en-US" altLang="zh-CN" dirty="0">
                <a:latin typeface="华文细黑" panose="02010600040101010101" charset="-122"/>
                <a:ea typeface="华文细黑" panose="02010600040101010101" charset="-122"/>
                <a:cs typeface="华文细黑" panose="02010600040101010101" charset="-122"/>
              </a:rPr>
              <a:t>---鲜榨菜---土地使用权6666.65</a:t>
            </a:r>
          </a:p>
          <a:p>
            <a:pPr algn="l">
              <a:lnSpc>
                <a:spcPct val="160000"/>
              </a:lnSpc>
            </a:pPr>
            <a:r>
              <a:rPr lang="en-US" altLang="zh-CN" dirty="0" smtClean="0">
                <a:latin typeface="华文细黑" panose="02010600040101010101" charset="-122"/>
                <a:ea typeface="华文细黑" panose="02010600040101010101" charset="-122"/>
                <a:cs typeface="华文细黑" panose="02010600040101010101" charset="-122"/>
              </a:rPr>
              <a:t>       应付职工薪酬</a:t>
            </a:r>
            <a:r>
              <a:rPr lang="en-US" altLang="zh-CN" dirty="0">
                <a:latin typeface="华文细黑" panose="02010600040101010101" charset="-122"/>
                <a:ea typeface="华文细黑" panose="02010600040101010101" charset="-122"/>
                <a:cs typeface="华文细黑" panose="02010600040101010101" charset="-122"/>
              </a:rPr>
              <a:t>—工资5000</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
        <p:nvSpPr>
          <p:cNvPr id="10" name="文本框 9"/>
          <p:cNvSpPr txBox="1"/>
          <p:nvPr/>
        </p:nvSpPr>
        <p:spPr>
          <a:xfrm>
            <a:off x="1425575" y="489585"/>
            <a:ext cx="9537065" cy="5796280"/>
          </a:xfrm>
          <a:prstGeom prst="rect">
            <a:avLst/>
          </a:prstGeom>
          <a:noFill/>
        </p:spPr>
        <p:txBody>
          <a:bodyPr wrap="square" rtlCol="0">
            <a:spAutoFit/>
          </a:bodyPr>
          <a:lstStyle/>
          <a:p>
            <a:pPr algn="l">
              <a:lnSpc>
                <a:spcPct val="150000"/>
              </a:lnSpc>
            </a:pPr>
            <a:r>
              <a:rPr lang="en-US" altLang="zh-CN" b="1" dirty="0" smtClean="0">
                <a:solidFill>
                  <a:srgbClr val="C00000"/>
                </a:solidFill>
                <a:latin typeface="华文细黑" panose="02010600040101010101" charset="-122"/>
                <a:ea typeface="华文细黑" panose="02010600040101010101" charset="-122"/>
                <a:cs typeface="华文细黑" panose="02010600040101010101" charset="-122"/>
              </a:rPr>
              <a:t>注：土地使用权从2019年10月份2020年2月共5个月</a:t>
            </a:r>
          </a:p>
          <a:p>
            <a:pPr algn="l">
              <a:lnSpc>
                <a:spcPct val="150000"/>
              </a:lnSpc>
            </a:pPr>
            <a:r>
              <a:rPr lang="en-US" altLang="zh-CN" b="1" dirty="0">
                <a:solidFill>
                  <a:srgbClr val="C00000"/>
                </a:solidFill>
                <a:latin typeface="华文细黑" panose="02010600040101010101" charset="-122"/>
                <a:ea typeface="华文细黑" panose="02010600040101010101" charset="-122"/>
                <a:cs typeface="华文细黑" panose="02010600040101010101" charset="-122"/>
              </a:rPr>
              <a:t>向合作社成员收购的会计分录，同时开具收购发票</a:t>
            </a:r>
            <a:r>
              <a:rPr lang="en-US" altLang="zh-CN" dirty="0">
                <a:solidFill>
                  <a:srgbClr val="C00000"/>
                </a:solidFill>
                <a:latin typeface="华文细黑" panose="02010600040101010101" charset="-122"/>
                <a:ea typeface="华文细黑" panose="02010600040101010101" charset="-122"/>
                <a:cs typeface="华文细黑" panose="02010600040101010101" charset="-122"/>
              </a:rPr>
              <a:t>。</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借：生产成本---鲜榨菜（650吨）520000</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贷：银行存款520000</a:t>
            </a:r>
          </a:p>
          <a:p>
            <a:pPr algn="l">
              <a:lnSpc>
                <a:spcPct val="160000"/>
              </a:lnSpc>
            </a:pPr>
            <a:r>
              <a:rPr lang="en-US" altLang="zh-CN" b="1" dirty="0">
                <a:solidFill>
                  <a:srgbClr val="C00000"/>
                </a:solidFill>
                <a:latin typeface="华文细黑" panose="02010600040101010101" charset="-122"/>
                <a:ea typeface="华文细黑" panose="02010600040101010101" charset="-122"/>
                <a:cs typeface="华文细黑" panose="02010600040101010101" charset="-122"/>
              </a:rPr>
              <a:t>收购鲜榨菜分别用盐，自种23.4吨、向成员收购84.5吨</a:t>
            </a:r>
            <a:r>
              <a:rPr lang="en-US" altLang="zh-CN" dirty="0">
                <a:latin typeface="华文细黑" panose="02010600040101010101" charset="-122"/>
                <a:ea typeface="华文细黑" panose="02010600040101010101" charset="-122"/>
                <a:cs typeface="华文细黑" panose="02010600040101010101" charset="-122"/>
              </a:rPr>
              <a:t>，</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借：生产成本---榨菜盐（23.4吨）8658</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   </a:t>
            </a:r>
            <a:r>
              <a:rPr lang="en-US" altLang="zh-CN" dirty="0" smtClean="0">
                <a:latin typeface="华文细黑" panose="02010600040101010101" charset="-122"/>
                <a:ea typeface="华文细黑" panose="02010600040101010101" charset="-122"/>
                <a:cs typeface="华文细黑" panose="02010600040101010101" charset="-122"/>
              </a:rPr>
              <a:t>     </a:t>
            </a:r>
            <a:r>
              <a:rPr lang="en-US" altLang="zh-CN" dirty="0">
                <a:latin typeface="华文细黑" panose="02010600040101010101" charset="-122"/>
                <a:ea typeface="华文细黑" panose="02010600040101010101" charset="-122"/>
                <a:cs typeface="华文细黑" panose="02010600040101010101" charset="-122"/>
              </a:rPr>
              <a:t>生产成本---榨菜盐（84.5吨）31265</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贷：原材料---榨菜盐39923</a:t>
            </a:r>
          </a:p>
          <a:p>
            <a:pPr algn="l">
              <a:lnSpc>
                <a:spcPct val="160000"/>
              </a:lnSpc>
            </a:pPr>
            <a:r>
              <a:rPr lang="en-US" altLang="zh-CN" b="1" dirty="0">
                <a:solidFill>
                  <a:srgbClr val="C00000"/>
                </a:solidFill>
                <a:latin typeface="华文细黑" panose="02010600040101010101" charset="-122"/>
                <a:ea typeface="华文细黑" panose="02010600040101010101" charset="-122"/>
                <a:cs typeface="华文细黑" panose="02010600040101010101" charset="-122"/>
              </a:rPr>
              <a:t>领用起池机和抽水机采用五五摊销</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借：周转材料---在用低值易耗品---起池机</a:t>
            </a:r>
            <a:r>
              <a:rPr lang="en-US" altLang="zh-CN" dirty="0" smtClean="0">
                <a:latin typeface="华文细黑" panose="02010600040101010101" charset="-122"/>
                <a:ea typeface="华文细黑" panose="02010600040101010101" charset="-122"/>
                <a:cs typeface="华文细黑" panose="02010600040101010101" charset="-122"/>
              </a:rPr>
              <a:t>600</a:t>
            </a:r>
            <a:endParaRPr lang="en-US" altLang="zh-CN" dirty="0">
              <a:latin typeface="华文细黑" panose="02010600040101010101" charset="-122"/>
              <a:ea typeface="华文细黑" panose="02010600040101010101" charset="-122"/>
              <a:cs typeface="华文细黑" panose="02010600040101010101" charset="-122"/>
            </a:endParaRPr>
          </a:p>
          <a:p>
            <a:pPr algn="l">
              <a:lnSpc>
                <a:spcPct val="160000"/>
              </a:lnSpc>
            </a:pPr>
            <a:r>
              <a:rPr lang="zh-CN" altLang="en-US" dirty="0" smtClean="0">
                <a:latin typeface="华文细黑" panose="02010600040101010101" charset="-122"/>
                <a:ea typeface="华文细黑" panose="02010600040101010101" charset="-122"/>
                <a:cs typeface="华文细黑" panose="02010600040101010101" charset="-122"/>
              </a:rPr>
              <a:t>       </a:t>
            </a:r>
            <a:r>
              <a:rPr lang="en-US" altLang="zh-CN" dirty="0" smtClean="0">
                <a:latin typeface="华文细黑" panose="02010600040101010101" charset="-122"/>
                <a:ea typeface="华文细黑" panose="02010600040101010101" charset="-122"/>
                <a:cs typeface="华文细黑" panose="02010600040101010101" charset="-122"/>
              </a:rPr>
              <a:t>周转材料</a:t>
            </a:r>
            <a:r>
              <a:rPr lang="en-US" altLang="zh-CN" dirty="0">
                <a:latin typeface="华文细黑" panose="02010600040101010101" charset="-122"/>
                <a:ea typeface="华文细黑" panose="02010600040101010101" charset="-122"/>
                <a:cs typeface="华文细黑" panose="02010600040101010101" charset="-122"/>
              </a:rPr>
              <a:t>---在用低值易耗品—抽水泵900</a:t>
            </a:r>
          </a:p>
          <a:p>
            <a:pPr algn="l">
              <a:lnSpc>
                <a:spcPct val="160000"/>
              </a:lnSpc>
            </a:pPr>
            <a:r>
              <a:rPr lang="en-US" altLang="zh-CN" dirty="0">
                <a:latin typeface="华文细黑" panose="02010600040101010101" charset="-122"/>
                <a:ea typeface="华文细黑" panose="02010600040101010101" charset="-122"/>
                <a:cs typeface="华文细黑" panose="02010600040101010101" charset="-122"/>
              </a:rPr>
              <a:t>贷：周转材料---在库低值易耗品---起池机600</a:t>
            </a:r>
          </a:p>
          <a:p>
            <a:pPr algn="l">
              <a:lnSpc>
                <a:spcPct val="160000"/>
              </a:lnSpc>
            </a:pPr>
            <a:r>
              <a:rPr lang="en-US" altLang="zh-CN" dirty="0" smtClean="0">
                <a:latin typeface="华文细黑" panose="02010600040101010101" charset="-122"/>
                <a:ea typeface="华文细黑" panose="02010600040101010101" charset="-122"/>
                <a:cs typeface="华文细黑" panose="02010600040101010101" charset="-122"/>
              </a:rPr>
              <a:t>       周转材料</a:t>
            </a:r>
            <a:r>
              <a:rPr lang="en-US" altLang="zh-CN" dirty="0">
                <a:latin typeface="华文细黑" panose="02010600040101010101" charset="-122"/>
                <a:ea typeface="华文细黑" panose="02010600040101010101" charset="-122"/>
                <a:cs typeface="华文细黑" panose="02010600040101010101" charset="-122"/>
              </a:rPr>
              <a:t>---在库低值易耗品—抽水泵900</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
        <p:nvSpPr>
          <p:cNvPr id="10" name="文本框 9"/>
          <p:cNvSpPr txBox="1"/>
          <p:nvPr/>
        </p:nvSpPr>
        <p:spPr>
          <a:xfrm>
            <a:off x="1537335" y="478790"/>
            <a:ext cx="9537065" cy="5900420"/>
          </a:xfrm>
          <a:prstGeom prst="rect">
            <a:avLst/>
          </a:prstGeom>
          <a:noFill/>
        </p:spPr>
        <p:txBody>
          <a:bodyPr wrap="square" rtlCol="0">
            <a:spAutoFit/>
          </a:bodyPr>
          <a:lstStyle/>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借：生产成本---低值易耗品</a:t>
            </a:r>
            <a:r>
              <a:rPr lang="en-US" altLang="zh-CN" dirty="0" smtClean="0">
                <a:latin typeface="华文细黑" panose="02010600040101010101" charset="-122"/>
                <a:ea typeface="华文细黑" panose="02010600040101010101" charset="-122"/>
                <a:cs typeface="华文细黑" panose="02010600040101010101" charset="-122"/>
              </a:rPr>
              <a:t>750</a:t>
            </a:r>
            <a:endParaRPr lang="en-US" altLang="zh-CN" dirty="0" smtClean="0">
              <a:solidFill>
                <a:schemeClr val="tx1"/>
              </a:solidFill>
              <a:latin typeface="华文细黑" panose="02010600040101010101" charset="-122"/>
              <a:ea typeface="华文细黑" panose="02010600040101010101" charset="-122"/>
              <a:cs typeface="华文细黑" panose="02010600040101010101" charset="-122"/>
            </a:endParaRP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贷：周转材料---在用低值易耗品---起池机</a:t>
            </a:r>
            <a:r>
              <a:rPr lang="en-US" altLang="zh-CN" dirty="0" smtClean="0">
                <a:latin typeface="华文细黑" panose="02010600040101010101" charset="-122"/>
                <a:ea typeface="华文细黑" panose="02010600040101010101" charset="-122"/>
                <a:cs typeface="华文细黑" panose="02010600040101010101" charset="-122"/>
              </a:rPr>
              <a:t>300</a:t>
            </a:r>
            <a:endParaRPr lang="en-US" altLang="zh-CN" dirty="0" smtClean="0">
              <a:solidFill>
                <a:schemeClr val="tx1"/>
              </a:solidFill>
              <a:latin typeface="华文细黑" panose="02010600040101010101" charset="-122"/>
              <a:ea typeface="华文细黑" panose="02010600040101010101" charset="-122"/>
              <a:cs typeface="华文细黑" panose="02010600040101010101" charset="-122"/>
            </a:endParaRP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       周转材料---在用低值易耗品—抽水泵</a:t>
            </a:r>
            <a:r>
              <a:rPr lang="en-US" altLang="zh-CN" dirty="0" smtClean="0">
                <a:latin typeface="华文细黑" panose="02010600040101010101" charset="-122"/>
                <a:ea typeface="华文细黑" panose="02010600040101010101" charset="-122"/>
                <a:cs typeface="华文细黑" panose="02010600040101010101" charset="-122"/>
              </a:rPr>
              <a:t>450</a:t>
            </a:r>
            <a:endParaRPr lang="en-US" altLang="zh-CN" dirty="0" smtClean="0">
              <a:solidFill>
                <a:schemeClr val="tx1"/>
              </a:solidFill>
              <a:latin typeface="华文细黑" panose="02010600040101010101" charset="-122"/>
              <a:ea typeface="华文细黑" panose="02010600040101010101" charset="-122"/>
              <a:cs typeface="华文细黑" panose="02010600040101010101" charset="-122"/>
            </a:endParaRPr>
          </a:p>
          <a:p>
            <a:pPr algn="l">
              <a:lnSpc>
                <a:spcPct val="140000"/>
              </a:lnSpc>
            </a:pPr>
            <a:r>
              <a:rPr lang="en-US" altLang="zh-CN" b="1" dirty="0" smtClean="0">
                <a:solidFill>
                  <a:srgbClr val="C00000"/>
                </a:solidFill>
                <a:latin typeface="新宋体" panose="02010609030101010101" charset="-122"/>
                <a:ea typeface="新宋体" panose="02010609030101010101" charset="-122"/>
                <a:cs typeface="华文细黑" panose="02010600040101010101" charset="-122"/>
              </a:rPr>
              <a:t>计提折旧</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借：生产成本---水泥坝950</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贷：累计折旧950</a:t>
            </a:r>
          </a:p>
          <a:p>
            <a:pPr algn="l">
              <a:lnSpc>
                <a:spcPct val="140000"/>
              </a:lnSpc>
            </a:pPr>
            <a:r>
              <a:rPr lang="en-US" altLang="zh-CN" b="1" dirty="0" smtClean="0">
                <a:solidFill>
                  <a:srgbClr val="C00000"/>
                </a:solidFill>
                <a:latin typeface="新宋体" panose="02010609030101010101" charset="-122"/>
                <a:ea typeface="新宋体" panose="02010609030101010101" charset="-122"/>
                <a:cs typeface="新宋体" panose="02010609030101010101" charset="-122"/>
              </a:rPr>
              <a:t>注：水泥坝2020年1是管理费用2月是生产用</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借：管理费用—折旧费148.89</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贷：累计折旧97.22+51.67</a:t>
            </a:r>
          </a:p>
          <a:p>
            <a:pPr algn="l">
              <a:lnSpc>
                <a:spcPct val="140000"/>
              </a:lnSpc>
            </a:pPr>
            <a:r>
              <a:rPr lang="en-US" altLang="zh-CN" b="1" dirty="0" smtClean="0">
                <a:solidFill>
                  <a:srgbClr val="C00000"/>
                </a:solidFill>
                <a:latin typeface="新宋体" panose="02010609030101010101" charset="-122"/>
                <a:ea typeface="新宋体" panose="02010609030101010101" charset="-122"/>
                <a:cs typeface="华文细黑" panose="02010600040101010101" charset="-122"/>
              </a:rPr>
              <a:t>原料池折旧</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借：生产成本---折旧7000</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货：累计折旧7000</a:t>
            </a:r>
          </a:p>
          <a:p>
            <a:pPr algn="l">
              <a:lnSpc>
                <a:spcPct val="140000"/>
              </a:lnSpc>
            </a:pPr>
            <a:r>
              <a:rPr lang="en-US" altLang="zh-CN" b="1" dirty="0" smtClean="0">
                <a:solidFill>
                  <a:srgbClr val="C00000"/>
                </a:solidFill>
                <a:latin typeface="新宋体" panose="02010609030101010101" charset="-122"/>
                <a:ea typeface="新宋体" panose="02010609030101010101" charset="-122"/>
                <a:cs typeface="新宋体" panose="02010609030101010101" charset="-122"/>
              </a:rPr>
              <a:t>确认递延收益：950+148.89=1098.89</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借：递延收益---政府补助1098.89</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贷：营业外收入1098.89</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
        <p:nvSpPr>
          <p:cNvPr id="10" name="文本框 9"/>
          <p:cNvSpPr txBox="1"/>
          <p:nvPr/>
        </p:nvSpPr>
        <p:spPr>
          <a:xfrm>
            <a:off x="1537335" y="478790"/>
            <a:ext cx="9537065" cy="6101080"/>
          </a:xfrm>
          <a:prstGeom prst="rect">
            <a:avLst/>
          </a:prstGeom>
          <a:noFill/>
        </p:spPr>
        <p:txBody>
          <a:bodyPr wrap="square" rtlCol="0">
            <a:spAutoFit/>
          </a:bodyPr>
          <a:lstStyle/>
          <a:p>
            <a:pPr algn="l">
              <a:lnSpc>
                <a:spcPct val="160000"/>
              </a:lnSpc>
              <a:buClrTx/>
              <a:buSzTx/>
              <a:buNone/>
            </a:pPr>
            <a:r>
              <a:rPr lang="en-US" altLang="zh-CN" sz="1800" b="1" dirty="0" smtClean="0">
                <a:solidFill>
                  <a:schemeClr val="tx1"/>
                </a:solidFill>
                <a:latin typeface="华文细黑" panose="02010600040101010101" charset="-122"/>
                <a:ea typeface="华文细黑" panose="02010600040101010101" charset="-122"/>
                <a:cs typeface="华文细黑" panose="02010600040101010101" charset="-122"/>
              </a:rPr>
              <a:t>6、例（6）</a:t>
            </a:r>
            <a:r>
              <a:rPr lang="en-US" altLang="zh-CN" sz="1800" dirty="0" smtClean="0">
                <a:solidFill>
                  <a:schemeClr val="tx1"/>
                </a:solidFill>
                <a:latin typeface="华文细黑" panose="02010600040101010101" charset="-122"/>
                <a:ea typeface="华文细黑" panose="02010600040101010101" charset="-122"/>
                <a:cs typeface="华文细黑" panose="02010600040101010101" charset="-122"/>
              </a:rPr>
              <a:t>2020年7月销售头盐</a:t>
            </a:r>
            <a:r>
              <a:rPr lang="zh-CN" altLang="en-US" sz="1800" dirty="0" smtClean="0">
                <a:solidFill>
                  <a:schemeClr val="tx1"/>
                </a:solidFill>
                <a:latin typeface="华文细黑" panose="02010600040101010101" charset="-122"/>
                <a:ea typeface="华文细黑" panose="02010600040101010101" charset="-122"/>
                <a:cs typeface="华文细黑" panose="02010600040101010101" charset="-122"/>
              </a:rPr>
              <a:t>榨</a:t>
            </a:r>
            <a:r>
              <a:rPr lang="en-US" altLang="zh-CN" sz="1800" dirty="0" smtClean="0">
                <a:solidFill>
                  <a:schemeClr val="tx1"/>
                </a:solidFill>
                <a:latin typeface="华文细黑" panose="02010600040101010101" charset="-122"/>
                <a:ea typeface="华文细黑" panose="02010600040101010101" charset="-122"/>
                <a:cs typeface="华文细黑" panose="02010600040101010101" charset="-122"/>
              </a:rPr>
              <a:t>菜647.40吨，单价1450元，货款已收，7月20日向建卡贫困户分红，账务处理如下：</a:t>
            </a:r>
          </a:p>
          <a:p>
            <a:pPr algn="l">
              <a:lnSpc>
                <a:spcPct val="160000"/>
              </a:lnSpc>
              <a:buClrTx/>
              <a:buSzTx/>
              <a:buNone/>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借：银行存款938730</a:t>
            </a:r>
          </a:p>
          <a:p>
            <a:pPr algn="l">
              <a:lnSpc>
                <a:spcPct val="160000"/>
              </a:lnSpc>
              <a:buClrTx/>
              <a:buSzTx/>
              <a:buNone/>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贷：主营业务收入938730</a:t>
            </a:r>
          </a:p>
          <a:p>
            <a:pPr algn="l">
              <a:lnSpc>
                <a:spcPct val="160000"/>
              </a:lnSpc>
              <a:buClrTx/>
              <a:buSzTx/>
              <a:buNone/>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根据扶贫项目实施方案每年不少于5%对建卡贫困户共14户8万元按持股金额5%/年的标准保底分红，</a:t>
            </a:r>
            <a:r>
              <a:rPr lang="en-US" altLang="zh-CN" dirty="0" smtClean="0">
                <a:latin typeface="华文细黑" panose="02010600040101010101" charset="-122"/>
                <a:ea typeface="华文细黑" panose="02010600040101010101" charset="-122"/>
                <a:cs typeface="华文细黑" panose="02010600040101010101" charset="-122"/>
              </a:rPr>
              <a:t>这里所说的分红，真实的是政府帮建卡贫户出资每年有固定的收益，视同是合作社用这个资金的成本，</a:t>
            </a:r>
            <a:r>
              <a:rPr lang="zh-CN" altLang="en-US" dirty="0" smtClean="0">
                <a:latin typeface="华文细黑" panose="02010600040101010101" charset="-122"/>
                <a:ea typeface="华文细黑" panose="02010600040101010101" charset="-122"/>
                <a:cs typeface="华文细黑" panose="02010600040101010101" charset="-122"/>
              </a:rPr>
              <a:t>理解成是利息费用</a:t>
            </a:r>
            <a:r>
              <a:rPr lang="en-US" altLang="zh-CN" dirty="0" smtClean="0">
                <a:latin typeface="华文细黑" panose="02010600040101010101" charset="-122"/>
                <a:ea typeface="华文细黑" panose="02010600040101010101" charset="-122"/>
                <a:cs typeface="华文细黑" panose="02010600040101010101" charset="-122"/>
              </a:rPr>
              <a:t>。</a:t>
            </a:r>
          </a:p>
          <a:p>
            <a:pPr algn="l">
              <a:lnSpc>
                <a:spcPct val="150000"/>
              </a:lnSpc>
            </a:pPr>
            <a:r>
              <a:rPr lang="en-US" altLang="zh-CN" b="1" dirty="0" smtClean="0">
                <a:solidFill>
                  <a:srgbClr val="C00000"/>
                </a:solidFill>
                <a:latin typeface="新宋体" panose="02010609030101010101" charset="-122"/>
                <a:ea typeface="新宋体" panose="02010609030101010101" charset="-122"/>
                <a:cs typeface="新宋体" panose="02010609030101010101" charset="-122"/>
              </a:rPr>
              <a:t>计提财务费用</a:t>
            </a:r>
          </a:p>
          <a:p>
            <a:pPr algn="l">
              <a:lnSpc>
                <a:spcPct val="15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借：财务费用---利息4000</a:t>
            </a:r>
          </a:p>
          <a:p>
            <a:pPr algn="l">
              <a:lnSpc>
                <a:spcPct val="15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贷：应付利息4000</a:t>
            </a:r>
          </a:p>
          <a:p>
            <a:pPr algn="l">
              <a:lnSpc>
                <a:spcPct val="150000"/>
              </a:lnSpc>
            </a:pPr>
            <a:r>
              <a:rPr lang="en-US" altLang="zh-CN" b="1" dirty="0" smtClean="0">
                <a:solidFill>
                  <a:srgbClr val="C00000"/>
                </a:solidFill>
                <a:latin typeface="新宋体" panose="02010609030101010101" charset="-122"/>
                <a:ea typeface="新宋体" panose="02010609030101010101" charset="-122"/>
                <a:cs typeface="华文细黑" panose="02010600040101010101" charset="-122"/>
              </a:rPr>
              <a:t>支付利息时</a:t>
            </a:r>
          </a:p>
          <a:p>
            <a:pPr algn="l">
              <a:lnSpc>
                <a:spcPct val="150000"/>
              </a:lnSpc>
              <a:buClrTx/>
              <a:buSzTx/>
              <a:buNone/>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借：应付利息4000</a:t>
            </a:r>
          </a:p>
          <a:p>
            <a:pPr algn="l">
              <a:lnSpc>
                <a:spcPct val="150000"/>
              </a:lnSpc>
              <a:buClrTx/>
              <a:buSzTx/>
              <a:buNone/>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贷：应交税费---个人所得税800</a:t>
            </a:r>
          </a:p>
          <a:p>
            <a:pPr algn="l">
              <a:lnSpc>
                <a:spcPct val="150000"/>
              </a:lnSpc>
              <a:buClrTx/>
              <a:buSzTx/>
              <a:buNone/>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        银行存款3200</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
        <p:nvSpPr>
          <p:cNvPr id="10" name="文本框 9"/>
          <p:cNvSpPr txBox="1"/>
          <p:nvPr/>
        </p:nvSpPr>
        <p:spPr>
          <a:xfrm>
            <a:off x="1268095" y="1059180"/>
            <a:ext cx="4651375" cy="5909310"/>
          </a:xfrm>
          <a:prstGeom prst="rect">
            <a:avLst/>
          </a:prstGeom>
          <a:noFill/>
        </p:spPr>
        <p:txBody>
          <a:bodyPr wrap="square" rtlCol="0">
            <a:spAutoFit/>
          </a:bodyPr>
          <a:lstStyle/>
          <a:p>
            <a:pPr algn="l">
              <a:lnSpc>
                <a:spcPct val="140000"/>
              </a:lnSpc>
            </a:pPr>
            <a:r>
              <a:rPr lang="en-US" altLang="zh-CN" b="1" dirty="0" smtClean="0">
                <a:solidFill>
                  <a:srgbClr val="C00000"/>
                </a:solidFill>
                <a:latin typeface="新宋体" panose="02010609030101010101" charset="-122"/>
                <a:ea typeface="新宋体" panose="02010609030101010101" charset="-122"/>
                <a:cs typeface="新宋体" panose="02010609030101010101" charset="-122"/>
              </a:rPr>
              <a:t>结转生产成本</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借：农产品---头盐</a:t>
            </a:r>
            <a:r>
              <a:rPr lang="zh-CN" altLang="en-US" dirty="0" smtClean="0">
                <a:solidFill>
                  <a:schemeClr val="tx1"/>
                </a:solidFill>
                <a:latin typeface="华文细黑" panose="02010600040101010101" charset="-122"/>
                <a:ea typeface="华文细黑" panose="02010600040101010101" charset="-122"/>
                <a:cs typeface="华文细黑" panose="02010600040101010101" charset="-122"/>
              </a:rPr>
              <a:t>榨</a:t>
            </a: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菜（647.4吨）</a:t>
            </a:r>
            <a:r>
              <a:rPr lang="en-US" altLang="zh-CN" dirty="0" smtClean="0">
                <a:latin typeface="华文细黑" panose="02010600040101010101" charset="-122"/>
                <a:ea typeface="华文细黑" panose="02010600040101010101" charset="-122"/>
                <a:cs typeface="华文细黑" panose="02010600040101010101" charset="-122"/>
              </a:rPr>
              <a:t>715039.65</a:t>
            </a:r>
            <a:endParaRPr lang="en-US" altLang="zh-CN" dirty="0" smtClean="0">
              <a:solidFill>
                <a:schemeClr val="tx1"/>
              </a:solidFill>
              <a:latin typeface="华文细黑" panose="02010600040101010101" charset="-122"/>
              <a:ea typeface="华文细黑" panose="02010600040101010101" charset="-122"/>
              <a:cs typeface="华文细黑" panose="02010600040101010101" charset="-122"/>
            </a:endParaRP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贷</a:t>
            </a:r>
            <a:r>
              <a:rPr lang="zh-CN" altLang="zh-CN" dirty="0" smtClean="0">
                <a:solidFill>
                  <a:schemeClr val="tx1"/>
                </a:solidFill>
                <a:latin typeface="华文细黑" panose="02010600040101010101" charset="-122"/>
                <a:ea typeface="华文细黑" panose="02010600040101010101" charset="-122"/>
                <a:cs typeface="华文细黑" panose="02010600040101010101" charset="-122"/>
              </a:rPr>
              <a:t>：</a:t>
            </a: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生产成本---鲜榨菜（180吨）106666.65</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        生产成本---鲜榨菜（650吨）520000</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        生产成本---折旧42000（7000*6个月）</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        生产成本---水泥坝5700（950*6个月）</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        生产成本---榨菜盐（23.4吨）8658</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        生产成本---榨菜盐（84.5吨）31265</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        生产成本---低值易耗品</a:t>
            </a:r>
            <a:r>
              <a:rPr lang="en-US" altLang="zh-CN" dirty="0" smtClean="0">
                <a:latin typeface="华文细黑" panose="02010600040101010101" charset="-122"/>
                <a:ea typeface="华文细黑" panose="02010600040101010101" charset="-122"/>
                <a:cs typeface="华文细黑" panose="02010600040101010101" charset="-122"/>
              </a:rPr>
              <a:t>750</a:t>
            </a:r>
            <a:endParaRPr lang="en-US" altLang="zh-CN" dirty="0" smtClean="0">
              <a:solidFill>
                <a:schemeClr val="tx1"/>
              </a:solidFill>
              <a:latin typeface="华文细黑" panose="02010600040101010101" charset="-122"/>
              <a:ea typeface="华文细黑" panose="02010600040101010101" charset="-122"/>
              <a:cs typeface="华文细黑" panose="02010600040101010101" charset="-122"/>
            </a:endParaRPr>
          </a:p>
          <a:p>
            <a:pPr algn="l">
              <a:lnSpc>
                <a:spcPct val="140000"/>
              </a:lnSpc>
            </a:pPr>
            <a:r>
              <a:rPr lang="en-US" altLang="zh-CN" b="1" dirty="0" smtClean="0">
                <a:solidFill>
                  <a:srgbClr val="C00000"/>
                </a:solidFill>
                <a:latin typeface="新宋体" panose="02010609030101010101" charset="-122"/>
                <a:ea typeface="新宋体" panose="02010609030101010101" charset="-122"/>
                <a:cs typeface="华文细黑" panose="02010600040101010101" charset="-122"/>
              </a:rPr>
              <a:t>结转主营业务成本</a:t>
            </a: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借：主营业务成本</a:t>
            </a:r>
            <a:r>
              <a:rPr lang="en-US" altLang="zh-CN" dirty="0" smtClean="0">
                <a:latin typeface="华文细黑" panose="02010600040101010101" charset="-122"/>
                <a:ea typeface="华文细黑" panose="02010600040101010101" charset="-122"/>
                <a:cs typeface="华文细黑" panose="02010600040101010101" charset="-122"/>
              </a:rPr>
              <a:t>715039.65</a:t>
            </a:r>
            <a:endParaRPr lang="en-US" altLang="zh-CN" dirty="0" smtClean="0">
              <a:solidFill>
                <a:schemeClr val="tx1"/>
              </a:solidFill>
              <a:latin typeface="华文细黑" panose="02010600040101010101" charset="-122"/>
              <a:ea typeface="华文细黑" panose="02010600040101010101" charset="-122"/>
              <a:cs typeface="华文细黑" panose="02010600040101010101" charset="-122"/>
            </a:endParaRPr>
          </a:p>
          <a:p>
            <a:pPr algn="l">
              <a:lnSpc>
                <a:spcPct val="14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贷：农产品---</a:t>
            </a:r>
            <a:r>
              <a:rPr lang="zh-CN" altLang="en-US" dirty="0" smtClean="0">
                <a:solidFill>
                  <a:schemeClr val="tx1"/>
                </a:solidFill>
                <a:latin typeface="华文细黑" panose="02010600040101010101" charset="-122"/>
                <a:ea typeface="华文细黑" panose="02010600040101010101" charset="-122"/>
                <a:cs typeface="华文细黑" panose="02010600040101010101" charset="-122"/>
              </a:rPr>
              <a:t>头盐榨菜（</a:t>
            </a: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647.4</a:t>
            </a:r>
            <a:r>
              <a:rPr lang="zh-CN" altLang="en-US" dirty="0" smtClean="0">
                <a:solidFill>
                  <a:schemeClr val="tx1"/>
                </a:solidFill>
                <a:latin typeface="华文细黑" panose="02010600040101010101" charset="-122"/>
                <a:ea typeface="华文细黑" panose="02010600040101010101" charset="-122"/>
                <a:cs typeface="华文细黑" panose="02010600040101010101" charset="-122"/>
              </a:rPr>
              <a:t>吨）</a:t>
            </a:r>
            <a:r>
              <a:rPr lang="en-US" altLang="zh-CN" dirty="0" smtClean="0">
                <a:latin typeface="华文细黑" panose="02010600040101010101" charset="-122"/>
                <a:ea typeface="华文细黑" panose="02010600040101010101" charset="-122"/>
                <a:cs typeface="华文细黑" panose="02010600040101010101" charset="-122"/>
              </a:rPr>
              <a:t>715039.65</a:t>
            </a:r>
            <a:endParaRPr lang="en-US" altLang="zh-CN" dirty="0" smtClean="0">
              <a:solidFill>
                <a:schemeClr val="tx1"/>
              </a:solidFill>
              <a:latin typeface="华文细黑" panose="02010600040101010101" charset="-122"/>
              <a:ea typeface="华文细黑" panose="02010600040101010101" charset="-122"/>
              <a:cs typeface="华文细黑" panose="02010600040101010101" charset="-122"/>
            </a:endParaRPr>
          </a:p>
        </p:txBody>
      </p:sp>
      <p:sp>
        <p:nvSpPr>
          <p:cNvPr id="2" name="文本框 1"/>
          <p:cNvSpPr txBox="1"/>
          <p:nvPr/>
        </p:nvSpPr>
        <p:spPr>
          <a:xfrm>
            <a:off x="6526530" y="1059180"/>
            <a:ext cx="5144135" cy="5267960"/>
          </a:xfrm>
          <a:prstGeom prst="rect">
            <a:avLst/>
          </a:prstGeom>
          <a:noFill/>
        </p:spPr>
        <p:txBody>
          <a:bodyPr wrap="square" rtlCol="0">
            <a:spAutoFit/>
          </a:bodyPr>
          <a:lstStyle/>
          <a:p>
            <a:pPr algn="l">
              <a:lnSpc>
                <a:spcPct val="140000"/>
              </a:lnSpc>
            </a:pPr>
            <a:r>
              <a:rPr lang="en-US" altLang="zh-CN" b="1" dirty="0">
                <a:solidFill>
                  <a:srgbClr val="C00000"/>
                </a:solidFill>
              </a:rPr>
              <a:t>如果不是自产农产品，是外购的农产品增值税一般纳税人的账务处理,销售时不是免税，是按成本耗用率0.5169套算</a:t>
            </a:r>
          </a:p>
          <a:p>
            <a:pPr algn="l">
              <a:lnSpc>
                <a:spcPct val="80000"/>
              </a:lnSpc>
            </a:pPr>
            <a:endParaRPr lang="en-US" altLang="zh-CN" b="1" dirty="0">
              <a:solidFill>
                <a:srgbClr val="C00000"/>
              </a:solidFill>
            </a:endParaRPr>
          </a:p>
          <a:p>
            <a:pPr algn="l">
              <a:lnSpc>
                <a:spcPct val="16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当期允许抵扣农产品增值税进项税额=当期主营业务成本×农产品耗用率×扣除率/（1+扣除率）</a:t>
            </a:r>
          </a:p>
          <a:p>
            <a:pPr algn="l">
              <a:lnSpc>
                <a:spcPct val="16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农产品耗用率=上年投入生产的农产品外购金额/上年生产成本</a:t>
            </a:r>
          </a:p>
          <a:p>
            <a:pPr algn="l">
              <a:lnSpc>
                <a:spcPct val="90000"/>
              </a:lnSpc>
            </a:pPr>
            <a:endParaRPr lang="en-US" altLang="zh-CN" dirty="0">
              <a:solidFill>
                <a:schemeClr val="accent4">
                  <a:lumMod val="75000"/>
                </a:schemeClr>
              </a:solidFill>
            </a:endParaRPr>
          </a:p>
          <a:p>
            <a:pPr algn="l">
              <a:lnSpc>
                <a:spcPct val="160000"/>
              </a:lnSpc>
            </a:pPr>
            <a:r>
              <a:rPr lang="en-US" altLang="zh-CN" dirty="0" smtClean="0"/>
              <a:t>进项</a:t>
            </a:r>
            <a:r>
              <a:rPr lang="zh-CN" altLang="en-US" dirty="0" smtClean="0"/>
              <a:t>税额</a:t>
            </a:r>
            <a:r>
              <a:rPr lang="en-US" altLang="zh-CN" dirty="0" smtClean="0"/>
              <a:t>为：715039.65*0.5169/(1+9%)*9%=30517.76元</a:t>
            </a:r>
            <a:endParaRPr lang="en-US" altLang="zh-CN" dirty="0"/>
          </a:p>
          <a:p>
            <a:pPr algn="l">
              <a:lnSpc>
                <a:spcPct val="160000"/>
              </a:lnSpc>
            </a:pPr>
            <a:r>
              <a:rPr lang="en-US" altLang="zh-CN" dirty="0" smtClean="0"/>
              <a:t>销</a:t>
            </a:r>
            <a:r>
              <a:rPr lang="zh-CN" altLang="en-US" dirty="0" smtClean="0"/>
              <a:t>项税额</a:t>
            </a:r>
            <a:r>
              <a:rPr lang="en-US" altLang="zh-CN" dirty="0" smtClean="0"/>
              <a:t>为</a:t>
            </a:r>
            <a:r>
              <a:rPr lang="en-US" altLang="zh-CN" dirty="0"/>
              <a:t>：938730/(1+9%)*9%=77509.82元</a:t>
            </a:r>
          </a:p>
          <a:p>
            <a:pPr algn="l">
              <a:lnSpc>
                <a:spcPct val="160000"/>
              </a:lnSpc>
            </a:pPr>
            <a:endParaRPr lang="en-US" altLang="zh-CN" dirty="0"/>
          </a:p>
        </p:txBody>
      </p:sp>
      <p:cxnSp>
        <p:nvCxnSpPr>
          <p:cNvPr id="11" name="直接连接符 10"/>
          <p:cNvCxnSpPr/>
          <p:nvPr/>
        </p:nvCxnSpPr>
        <p:spPr>
          <a:xfrm>
            <a:off x="6184265" y="1029970"/>
            <a:ext cx="0" cy="5151755"/>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
        <p:nvSpPr>
          <p:cNvPr id="10" name="文本框 9"/>
          <p:cNvSpPr txBox="1"/>
          <p:nvPr/>
        </p:nvSpPr>
        <p:spPr>
          <a:xfrm>
            <a:off x="1537970" y="758825"/>
            <a:ext cx="9537065" cy="5076825"/>
          </a:xfrm>
          <a:prstGeom prst="rect">
            <a:avLst/>
          </a:prstGeom>
          <a:noFill/>
        </p:spPr>
        <p:txBody>
          <a:bodyPr wrap="square" rtlCol="0">
            <a:spAutoFit/>
          </a:bodyPr>
          <a:lstStyle/>
          <a:p>
            <a:pPr algn="l">
              <a:lnSpc>
                <a:spcPct val="160000"/>
              </a:lnSpc>
            </a:pPr>
            <a:r>
              <a:rPr lang="en-US" altLang="zh-CN" b="1" dirty="0">
                <a:solidFill>
                  <a:srgbClr val="C00000"/>
                </a:solidFill>
                <a:latin typeface="新宋体" panose="02010609030101010101" charset="-122"/>
                <a:ea typeface="新宋体" panose="02010609030101010101" charset="-122"/>
                <a:sym typeface="+mn-ea"/>
              </a:rPr>
              <a:t>一般纳税人应交增值税为</a:t>
            </a:r>
            <a:r>
              <a:rPr lang="en-US" altLang="zh-CN" dirty="0">
                <a:sym typeface="+mn-ea"/>
              </a:rPr>
              <a:t>：</a:t>
            </a:r>
            <a:r>
              <a:rPr lang="en-US" altLang="zh-CN" dirty="0" smtClean="0">
                <a:sym typeface="+mn-ea"/>
              </a:rPr>
              <a:t>77509.82-30517.76=46992.06</a:t>
            </a:r>
            <a:endParaRPr lang="en-US" altLang="zh-CN" dirty="0"/>
          </a:p>
          <a:p>
            <a:pPr algn="l">
              <a:lnSpc>
                <a:spcPct val="60000"/>
              </a:lnSpc>
            </a:pPr>
            <a:endParaRPr lang="en-US" altLang="zh-CN" dirty="0" smtClean="0">
              <a:solidFill>
                <a:schemeClr val="tx1"/>
              </a:solidFill>
              <a:latin typeface="华文细黑" panose="02010600040101010101" charset="-122"/>
              <a:ea typeface="华文细黑" panose="02010600040101010101" charset="-122"/>
              <a:cs typeface="华文细黑" panose="02010600040101010101" charset="-122"/>
            </a:endParaRPr>
          </a:p>
          <a:p>
            <a:pPr algn="l">
              <a:lnSpc>
                <a:spcPct val="15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借：银行存款938730</a:t>
            </a:r>
          </a:p>
          <a:p>
            <a:pPr algn="l">
              <a:lnSpc>
                <a:spcPct val="15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贷：应交税费---应交增值税---销项税额77509.82</a:t>
            </a:r>
          </a:p>
          <a:p>
            <a:pPr algn="l">
              <a:lnSpc>
                <a:spcPct val="15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        主营业务收入861220.18</a:t>
            </a:r>
            <a:endParaRPr lang="en-US" altLang="zh-CN" b="1" dirty="0" smtClean="0">
              <a:solidFill>
                <a:srgbClr val="C00000"/>
              </a:solidFill>
              <a:latin typeface="新宋体" panose="02010609030101010101" charset="-122"/>
              <a:ea typeface="新宋体" panose="02010609030101010101" charset="-122"/>
              <a:cs typeface="华文细黑" panose="02010600040101010101" charset="-122"/>
            </a:endParaRPr>
          </a:p>
          <a:p>
            <a:pPr algn="l">
              <a:lnSpc>
                <a:spcPct val="15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借：主营业成本</a:t>
            </a:r>
            <a:r>
              <a:rPr lang="en-US" altLang="zh-CN" dirty="0" smtClean="0">
                <a:latin typeface="华文细黑" panose="02010600040101010101" charset="-122"/>
                <a:ea typeface="华文细黑" panose="02010600040101010101" charset="-122"/>
                <a:cs typeface="华文细黑" panose="02010600040101010101" charset="-122"/>
              </a:rPr>
              <a:t>684521.89</a:t>
            </a:r>
            <a:endParaRPr lang="en-US" altLang="zh-CN" dirty="0" smtClean="0">
              <a:solidFill>
                <a:schemeClr val="tx1"/>
              </a:solidFill>
              <a:latin typeface="华文细黑" panose="02010600040101010101" charset="-122"/>
              <a:ea typeface="华文细黑" panose="02010600040101010101" charset="-122"/>
              <a:cs typeface="华文细黑" panose="02010600040101010101" charset="-122"/>
            </a:endParaRPr>
          </a:p>
          <a:p>
            <a:pPr algn="l">
              <a:lnSpc>
                <a:spcPct val="15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        应交税费—应交增值税—进项</a:t>
            </a:r>
            <a:r>
              <a:rPr lang="zh-CN" altLang="en-US" dirty="0" smtClean="0">
                <a:solidFill>
                  <a:schemeClr val="tx1"/>
                </a:solidFill>
                <a:latin typeface="华文细黑" panose="02010600040101010101" charset="-122"/>
                <a:ea typeface="华文细黑" panose="02010600040101010101" charset="-122"/>
                <a:cs typeface="华文细黑" panose="02010600040101010101" charset="-122"/>
              </a:rPr>
              <a:t>税额</a:t>
            </a:r>
            <a:r>
              <a:rPr lang="en-US" altLang="zh-CN" dirty="0" smtClean="0">
                <a:latin typeface="华文细黑" panose="02010600040101010101" charset="-122"/>
                <a:ea typeface="华文细黑" panose="02010600040101010101" charset="-122"/>
                <a:cs typeface="华文细黑" panose="02010600040101010101" charset="-122"/>
              </a:rPr>
              <a:t>30517.76</a:t>
            </a:r>
            <a:endParaRPr lang="en-US" altLang="zh-CN" dirty="0" smtClean="0">
              <a:solidFill>
                <a:schemeClr val="tx1"/>
              </a:solidFill>
              <a:latin typeface="华文细黑" panose="02010600040101010101" charset="-122"/>
              <a:ea typeface="华文细黑" panose="02010600040101010101" charset="-122"/>
              <a:cs typeface="华文细黑" panose="02010600040101010101" charset="-122"/>
            </a:endParaRPr>
          </a:p>
          <a:p>
            <a:pPr algn="l">
              <a:lnSpc>
                <a:spcPct val="15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贷：农产品</a:t>
            </a:r>
            <a:r>
              <a:rPr lang="en-US" altLang="zh-CN" dirty="0" smtClean="0">
                <a:latin typeface="华文细黑" panose="02010600040101010101" charset="-122"/>
                <a:ea typeface="华文细黑" panose="02010600040101010101" charset="-122"/>
                <a:cs typeface="华文细黑" panose="02010600040101010101" charset="-122"/>
              </a:rPr>
              <a:t>715039.65</a:t>
            </a:r>
            <a:endParaRPr lang="en-US" altLang="zh-CN" dirty="0" smtClean="0">
              <a:solidFill>
                <a:schemeClr val="tx1"/>
              </a:solidFill>
              <a:latin typeface="华文细黑" panose="02010600040101010101" charset="-122"/>
              <a:ea typeface="华文细黑" panose="02010600040101010101" charset="-122"/>
              <a:cs typeface="华文细黑" panose="02010600040101010101" charset="-122"/>
            </a:endParaRPr>
          </a:p>
          <a:p>
            <a:pPr algn="l">
              <a:lnSpc>
                <a:spcPct val="60000"/>
              </a:lnSpc>
            </a:pPr>
            <a:endParaRPr lang="en-US" altLang="zh-CN" dirty="0" smtClean="0">
              <a:solidFill>
                <a:schemeClr val="tx1"/>
              </a:solidFill>
              <a:latin typeface="华文细黑" panose="02010600040101010101" charset="-122"/>
              <a:ea typeface="华文细黑" panose="02010600040101010101" charset="-122"/>
              <a:cs typeface="华文细黑" panose="02010600040101010101" charset="-122"/>
            </a:endParaRPr>
          </a:p>
          <a:p>
            <a:pPr algn="l">
              <a:lnSpc>
                <a:spcPct val="150000"/>
              </a:lnSpc>
            </a:pPr>
            <a:r>
              <a:rPr lang="en-US" altLang="zh-CN" b="1" dirty="0" smtClean="0">
                <a:solidFill>
                  <a:srgbClr val="C00000"/>
                </a:solidFill>
                <a:latin typeface="新宋体" panose="02010609030101010101" charset="-122"/>
                <a:ea typeface="新宋体" panose="02010609030101010101" charset="-122"/>
                <a:cs typeface="华文细黑" panose="02010600040101010101" charset="-122"/>
              </a:rPr>
              <a:t>小规模纳税人应纳增值税</a:t>
            </a: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：27341.65元</a:t>
            </a:r>
          </a:p>
          <a:p>
            <a:pPr algn="l">
              <a:lnSpc>
                <a:spcPct val="20000"/>
              </a:lnSpc>
            </a:pPr>
            <a:endParaRPr lang="en-US" altLang="zh-CN" dirty="0" smtClean="0">
              <a:solidFill>
                <a:schemeClr val="tx1"/>
              </a:solidFill>
              <a:latin typeface="华文细黑" panose="02010600040101010101" charset="-122"/>
              <a:ea typeface="华文细黑" panose="02010600040101010101" charset="-122"/>
              <a:cs typeface="华文细黑" panose="02010600040101010101" charset="-122"/>
            </a:endParaRPr>
          </a:p>
          <a:p>
            <a:pPr algn="l">
              <a:lnSpc>
                <a:spcPct val="15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借：银行存款938730</a:t>
            </a:r>
          </a:p>
          <a:p>
            <a:pPr algn="l">
              <a:lnSpc>
                <a:spcPct val="15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贷：应交税费---应交增值税</a:t>
            </a:r>
            <a:r>
              <a:rPr lang="en-US" altLang="zh-CN" dirty="0" smtClean="0">
                <a:latin typeface="华文细黑" panose="02010600040101010101" charset="-122"/>
                <a:ea typeface="华文细黑" panose="02010600040101010101" charset="-122"/>
                <a:cs typeface="华文细黑" panose="02010600040101010101" charset="-122"/>
              </a:rPr>
              <a:t>27341.65</a:t>
            </a:r>
            <a:endParaRPr lang="en-US" altLang="zh-CN" dirty="0" smtClean="0">
              <a:solidFill>
                <a:schemeClr val="tx1"/>
              </a:solidFill>
              <a:latin typeface="华文细黑" panose="02010600040101010101" charset="-122"/>
              <a:ea typeface="华文细黑" panose="02010600040101010101" charset="-122"/>
              <a:cs typeface="华文细黑" panose="02010600040101010101" charset="-122"/>
            </a:endParaRPr>
          </a:p>
          <a:p>
            <a:pPr algn="l">
              <a:lnSpc>
                <a:spcPct val="150000"/>
              </a:lnSpc>
            </a:pPr>
            <a:r>
              <a:rPr lang="en-US" altLang="zh-CN" dirty="0" smtClean="0">
                <a:solidFill>
                  <a:schemeClr val="tx1"/>
                </a:solidFill>
                <a:latin typeface="华文细黑" panose="02010600040101010101" charset="-122"/>
                <a:ea typeface="华文细黑" panose="02010600040101010101" charset="-122"/>
                <a:cs typeface="华文细黑" panose="02010600040101010101" charset="-122"/>
              </a:rPr>
              <a:t>        主营业务收入</a:t>
            </a:r>
            <a:r>
              <a:rPr lang="en-US" altLang="zh-CN" dirty="0" smtClean="0">
                <a:latin typeface="华文细黑" panose="02010600040101010101" charset="-122"/>
                <a:ea typeface="华文细黑" panose="02010600040101010101" charset="-122"/>
                <a:cs typeface="华文细黑" panose="02010600040101010101" charset="-122"/>
              </a:rPr>
              <a:t>911388.35</a:t>
            </a:r>
            <a:endParaRPr lang="en-US" altLang="zh-CN" dirty="0" smtClean="0">
              <a:solidFill>
                <a:schemeClr val="tx1"/>
              </a:solidFill>
              <a:latin typeface="华文细黑" panose="02010600040101010101" charset="-122"/>
              <a:ea typeface="华文细黑" panose="02010600040101010101" charset="-122"/>
              <a:cs typeface="华文细黑" panose="02010600040101010101"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
        <p:nvSpPr>
          <p:cNvPr id="10" name="文本框 9"/>
          <p:cNvSpPr txBox="1"/>
          <p:nvPr/>
        </p:nvSpPr>
        <p:spPr>
          <a:xfrm>
            <a:off x="1483995" y="58420"/>
            <a:ext cx="9223375" cy="1616710"/>
          </a:xfrm>
          <a:prstGeom prst="rect">
            <a:avLst/>
          </a:prstGeom>
          <a:noFill/>
        </p:spPr>
        <p:txBody>
          <a:bodyPr wrap="square" rtlCol="0">
            <a:spAutoFit/>
          </a:bodyPr>
          <a:lstStyle/>
          <a:p>
            <a:pPr algn="l">
              <a:lnSpc>
                <a:spcPct val="160000"/>
              </a:lnSpc>
            </a:pPr>
            <a:r>
              <a:rPr lang="en-US" altLang="zh-CN" sz="2000" b="1" dirty="0">
                <a:solidFill>
                  <a:srgbClr val="C00000"/>
                </a:solidFill>
                <a:latin typeface="新宋体" panose="02010609030101010101" charset="-122"/>
                <a:ea typeface="新宋体" panose="02010609030101010101" charset="-122"/>
                <a:sym typeface="+mn-ea"/>
              </a:rPr>
              <a:t>（二）发票的开具</a:t>
            </a:r>
          </a:p>
          <a:p>
            <a:pPr algn="l">
              <a:lnSpc>
                <a:spcPct val="140000"/>
              </a:lnSpc>
            </a:pPr>
            <a:r>
              <a:rPr lang="en-US" altLang="zh-CN" sz="1600" b="1" dirty="0" smtClean="0">
                <a:solidFill>
                  <a:schemeClr val="accent4">
                    <a:lumMod val="75000"/>
                  </a:schemeClr>
                </a:solidFill>
                <a:latin typeface="华文细黑" panose="02010600040101010101" charset="-122"/>
                <a:ea typeface="华文细黑" panose="02010600040101010101" charset="-122"/>
                <a:cs typeface="华文细黑" panose="02010600040101010101" charset="-122"/>
              </a:rPr>
              <a:t>1、收购发票的开具</a:t>
            </a:r>
            <a:r>
              <a:rPr lang="en-US" altLang="zh-CN" sz="1600" dirty="0" smtClean="0">
                <a:solidFill>
                  <a:schemeClr val="tx1"/>
                </a:solidFill>
                <a:latin typeface="华文细黑" panose="02010600040101010101" charset="-122"/>
                <a:ea typeface="华文细黑" panose="02010600040101010101" charset="-122"/>
                <a:cs typeface="华文细黑" panose="02010600040101010101" charset="-122"/>
              </a:rPr>
              <a:t>，收集过磅单，统计好开票数量及金额，相对应的农产品销售人员身份证复印件。</a:t>
            </a:r>
          </a:p>
          <a:p>
            <a:pPr algn="l">
              <a:lnSpc>
                <a:spcPct val="140000"/>
              </a:lnSpc>
            </a:pPr>
            <a:r>
              <a:rPr lang="en-US" altLang="zh-CN" sz="1600" dirty="0" smtClean="0">
                <a:solidFill>
                  <a:schemeClr val="tx1"/>
                </a:solidFill>
                <a:latin typeface="华文细黑" panose="02010600040101010101" charset="-122"/>
                <a:ea typeface="华文细黑" panose="02010600040101010101" charset="-122"/>
                <a:cs typeface="华文细黑" panose="02010600040101010101" charset="-122"/>
              </a:rPr>
              <a:t>收购农产品时开具的是收购票，左上角要钩选收购票，赋码要赋正确，收购业发票的名称是身份证上的姓名，纳税人识别号是身份证上身份证号，收款人一般就是卖菜人，</a:t>
            </a:r>
            <a:r>
              <a:rPr lang="zh-CN" altLang="en-US" sz="1600" dirty="0" smtClean="0">
                <a:latin typeface="华文细黑" panose="02010600040101010101" charset="-122"/>
                <a:ea typeface="华文细黑" panose="02010600040101010101" charset="-122"/>
                <a:cs typeface="华文细黑" panose="02010600040101010101" charset="-122"/>
              </a:rPr>
              <a:t>同时做好收鲜榨菜收购账。</a:t>
            </a:r>
            <a:endParaRPr lang="en-US" altLang="zh-CN" sz="1600" dirty="0" smtClean="0">
              <a:solidFill>
                <a:schemeClr val="tx1"/>
              </a:solidFill>
              <a:latin typeface="华文细黑" panose="02010600040101010101" charset="-122"/>
              <a:ea typeface="华文细黑" panose="02010600040101010101" charset="-122"/>
              <a:cs typeface="华文细黑" panose="02010600040101010101" charset="-122"/>
            </a:endParaRPr>
          </a:p>
        </p:txBody>
      </p:sp>
      <p:pic>
        <p:nvPicPr>
          <p:cNvPr id="7" name="图片 7"/>
          <p:cNvPicPr>
            <a:picLocks noChangeAspect="1" noChangeArrowheads="1"/>
          </p:cNvPicPr>
          <p:nvPr/>
        </p:nvPicPr>
        <p:blipFill>
          <a:blip r:embed="rId4" cstate="print"/>
          <a:srcRect/>
          <a:stretch>
            <a:fillRect/>
          </a:stretch>
        </p:blipFill>
        <p:spPr>
          <a:xfrm>
            <a:off x="1647825" y="1749425"/>
            <a:ext cx="6802120" cy="3538220"/>
          </a:xfrm>
          <a:prstGeom prst="rect">
            <a:avLst/>
          </a:prstGeom>
          <a:noFill/>
          <a:ln w="9525">
            <a:noFill/>
            <a:miter lim="800000"/>
            <a:headEnd/>
            <a:tailEnd/>
          </a:ln>
        </p:spPr>
      </p:pic>
      <p:pic>
        <p:nvPicPr>
          <p:cNvPr id="28" name="图片 28"/>
          <p:cNvPicPr>
            <a:picLocks noChangeAspect="1" noChangeArrowheads="1"/>
          </p:cNvPicPr>
          <p:nvPr/>
        </p:nvPicPr>
        <p:blipFill>
          <a:blip r:embed="rId5" cstate="print"/>
          <a:srcRect/>
          <a:stretch>
            <a:fillRect/>
          </a:stretch>
        </p:blipFill>
        <p:spPr>
          <a:xfrm>
            <a:off x="1647190" y="5344795"/>
            <a:ext cx="6802755" cy="923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228590" y="2247900"/>
            <a:ext cx="4697730" cy="2637155"/>
          </a:xfrm>
        </p:spPr>
        <p:txBody>
          <a:bodyPr>
            <a:normAutofit fontScale="90000"/>
          </a:bodyPr>
          <a:lstStyle/>
          <a:p>
            <a:r>
              <a:rPr lang="zh-CN" altLang="en-US" sz="2700" dirty="0" smtClean="0">
                <a:solidFill>
                  <a:srgbClr val="AC0000"/>
                </a:solidFill>
                <a:latin typeface="Arial Rounded MT Bold" panose="020F0704030504030204" pitchFamily="34" charset="0"/>
              </a:rPr>
              <a:t>张杰：财务总监   专科学历</a:t>
            </a:r>
            <a:r>
              <a:rPr lang="en-US" altLang="zh-CN" sz="2700" dirty="0" smtClean="0">
                <a:solidFill>
                  <a:srgbClr val="AC0000"/>
                </a:solidFill>
                <a:latin typeface="Arial Rounded MT Bold" panose="020F0704030504030204" pitchFamily="34" charset="0"/>
              </a:rPr>
              <a:t/>
            </a:r>
            <a:br>
              <a:rPr lang="en-US" altLang="zh-CN" sz="2700" dirty="0" smtClean="0">
                <a:solidFill>
                  <a:srgbClr val="AC0000"/>
                </a:solidFill>
                <a:latin typeface="Arial Rounded MT Bold" panose="020F0704030504030204" pitchFamily="34" charset="0"/>
              </a:rPr>
            </a:br>
            <a:r>
              <a:rPr lang="en-US" altLang="zh-CN" sz="2700" dirty="0" smtClean="0">
                <a:solidFill>
                  <a:srgbClr val="AC0000"/>
                </a:solidFill>
                <a:latin typeface="Arial Rounded MT Bold" panose="020F0704030504030204" pitchFamily="34" charset="0"/>
              </a:rPr>
              <a:t/>
            </a:r>
            <a:br>
              <a:rPr lang="en-US" altLang="zh-CN" sz="2700" dirty="0" smtClean="0">
                <a:solidFill>
                  <a:srgbClr val="AC0000"/>
                </a:solidFill>
                <a:latin typeface="Arial Rounded MT Bold" panose="020F0704030504030204" pitchFamily="34" charset="0"/>
              </a:rPr>
            </a:br>
            <a:r>
              <a:rPr lang="en-US" altLang="zh-CN" sz="2700" dirty="0" smtClean="0">
                <a:solidFill>
                  <a:srgbClr val="AC0000"/>
                </a:solidFill>
                <a:latin typeface="Arial Rounded MT Bold" panose="020F0704030504030204" pitchFamily="34" charset="0"/>
              </a:rPr>
              <a:t>             </a:t>
            </a:r>
            <a:r>
              <a:rPr lang="zh-CN" altLang="en-US" sz="2700" dirty="0" smtClean="0">
                <a:solidFill>
                  <a:srgbClr val="AC0000"/>
                </a:solidFill>
                <a:latin typeface="Arial Rounded MT Bold" panose="020F0704030504030204" pitchFamily="34" charset="0"/>
              </a:rPr>
              <a:t>会计师            </a:t>
            </a:r>
            <a:r>
              <a:rPr lang="en-US" altLang="zh-CN" sz="2700" dirty="0" smtClean="0">
                <a:solidFill>
                  <a:srgbClr val="AC0000"/>
                </a:solidFill>
                <a:latin typeface="Arial Rounded MT Bold" panose="020F0704030504030204" pitchFamily="34" charset="0"/>
              </a:rPr>
              <a:t/>
            </a:r>
            <a:br>
              <a:rPr lang="en-US" altLang="zh-CN" sz="2700" dirty="0" smtClean="0">
                <a:solidFill>
                  <a:srgbClr val="AC0000"/>
                </a:solidFill>
                <a:latin typeface="Arial Rounded MT Bold" panose="020F0704030504030204" pitchFamily="34" charset="0"/>
              </a:rPr>
            </a:br>
            <a:r>
              <a:rPr lang="en-US" altLang="zh-CN" sz="2700" dirty="0" smtClean="0">
                <a:solidFill>
                  <a:srgbClr val="AC0000"/>
                </a:solidFill>
                <a:latin typeface="Arial Rounded MT Bold" panose="020F0704030504030204" pitchFamily="34" charset="0"/>
              </a:rPr>
              <a:t/>
            </a:r>
            <a:br>
              <a:rPr lang="en-US" altLang="zh-CN" sz="2700" dirty="0" smtClean="0">
                <a:solidFill>
                  <a:srgbClr val="AC0000"/>
                </a:solidFill>
                <a:latin typeface="Arial Rounded MT Bold" panose="020F0704030504030204" pitchFamily="34" charset="0"/>
              </a:rPr>
            </a:br>
            <a:r>
              <a:rPr lang="en-US" altLang="zh-CN" sz="2700" dirty="0" smtClean="0">
                <a:solidFill>
                  <a:srgbClr val="AC0000"/>
                </a:solidFill>
                <a:latin typeface="Arial Rounded MT Bold" panose="020F0704030504030204" pitchFamily="34" charset="0"/>
              </a:rPr>
              <a:t>       </a:t>
            </a:r>
            <a:r>
              <a:rPr lang="zh-CN" altLang="en-US" sz="2700" dirty="0" smtClean="0">
                <a:solidFill>
                  <a:srgbClr val="AC0000"/>
                </a:solidFill>
                <a:latin typeface="Arial Rounded MT Bold" panose="020F0704030504030204" pitchFamily="34" charset="0"/>
              </a:rPr>
              <a:t>从事会计工作</a:t>
            </a:r>
            <a:r>
              <a:rPr lang="en-US" altLang="zh-CN" sz="2700" dirty="0" smtClean="0">
                <a:solidFill>
                  <a:srgbClr val="AC0000"/>
                </a:solidFill>
                <a:latin typeface="Arial Rounded MT Bold" panose="020F0704030504030204" pitchFamily="34" charset="0"/>
              </a:rPr>
              <a:t>15</a:t>
            </a:r>
            <a:r>
              <a:rPr lang="zh-CN" altLang="en-US" sz="2700" dirty="0" smtClean="0">
                <a:solidFill>
                  <a:srgbClr val="AC0000"/>
                </a:solidFill>
                <a:latin typeface="Arial Rounded MT Bold" panose="020F0704030504030204" pitchFamily="34" charset="0"/>
              </a:rPr>
              <a:t>余年，擅长会计账务处理，税收筹划，在账务处理方面，各领域具有较高的威望。</a:t>
            </a:r>
            <a:r>
              <a:rPr lang="en-US" altLang="zh-CN" sz="2700" dirty="0" smtClean="0">
                <a:solidFill>
                  <a:srgbClr val="C00000"/>
                </a:solidFill>
                <a:latin typeface="Arial Rounded MT Bold" panose="020F0704030504030204" pitchFamily="34" charset="0"/>
              </a:rPr>
              <a:t/>
            </a:r>
            <a:br>
              <a:rPr lang="en-US" altLang="zh-CN" sz="2700" dirty="0" smtClean="0">
                <a:solidFill>
                  <a:srgbClr val="C00000"/>
                </a:solidFill>
                <a:latin typeface="Arial Rounded MT Bold" panose="020F0704030504030204" pitchFamily="34" charset="0"/>
              </a:rPr>
            </a:br>
            <a:r>
              <a:rPr lang="en-US" altLang="zh-CN" sz="2700" dirty="0">
                <a:solidFill>
                  <a:srgbClr val="C00000"/>
                </a:solidFill>
                <a:latin typeface="Arial Rounded MT Bold" panose="020F0704030504030204" pitchFamily="34" charset="0"/>
              </a:rPr>
              <a:t/>
            </a:r>
            <a:br>
              <a:rPr lang="en-US" altLang="zh-CN" sz="2700" dirty="0">
                <a:solidFill>
                  <a:srgbClr val="C00000"/>
                </a:solidFill>
                <a:latin typeface="Arial Rounded MT Bold" panose="020F0704030504030204" pitchFamily="34" charset="0"/>
              </a:rPr>
            </a:br>
            <a:endParaRPr lang="zh-CN" altLang="en-US" sz="3200" dirty="0">
              <a:solidFill>
                <a:srgbClr val="C00000"/>
              </a:solidFill>
              <a:latin typeface="Arial Rounded MT Bold" panose="020F0704030504030204" pitchFamily="34" charset="0"/>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0312400" y="168966"/>
            <a:ext cx="1777999" cy="1710634"/>
          </a:xfrm>
          <a:prstGeom prst="rect">
            <a:avLst/>
          </a:prstGeom>
        </p:spPr>
      </p:pic>
      <p:pic>
        <p:nvPicPr>
          <p:cNvPr id="6" name="图片 5"/>
          <p:cNvPicPr>
            <a:picLocks noChangeAspect="1"/>
          </p:cNvPicPr>
          <p:nvPr/>
        </p:nvPicPr>
        <p:blipFill>
          <a:blip r:embed="rId4" cstate="print"/>
          <a:stretch>
            <a:fillRect/>
          </a:stretch>
        </p:blipFill>
        <p:spPr>
          <a:xfrm>
            <a:off x="883285" y="718185"/>
            <a:ext cx="3925570" cy="5420995"/>
          </a:xfrm>
          <a:prstGeom prst="rect">
            <a:avLst/>
          </a:prstGeom>
        </p:spPr>
      </p:pic>
      <p:sp>
        <p:nvSpPr>
          <p:cNvPr id="8" name="内容占位符 7"/>
          <p:cNvSpPr>
            <a:spLocks noGrp="1"/>
          </p:cNvSpPr>
          <p:nvPr>
            <p:ph idx="1"/>
          </p:nvPr>
        </p:nvSpPr>
        <p:spPr>
          <a:xfrm>
            <a:off x="5045710" y="1115060"/>
            <a:ext cx="5502910" cy="1034415"/>
          </a:xfrm>
        </p:spPr>
        <p:txBody>
          <a:bodyPr>
            <a:normAutofit/>
          </a:bodyPr>
          <a:lstStyle/>
          <a:p>
            <a:r>
              <a:rPr lang="zh-CN" altLang="en-US" b="1" dirty="0">
                <a:solidFill>
                  <a:srgbClr val="C00000"/>
                </a:solidFill>
              </a:rPr>
              <a:t>人物介绍</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
        <p:nvSpPr>
          <p:cNvPr id="10" name="文本框 9"/>
          <p:cNvSpPr txBox="1"/>
          <p:nvPr/>
        </p:nvSpPr>
        <p:spPr>
          <a:xfrm>
            <a:off x="1500505" y="495300"/>
            <a:ext cx="9223375" cy="865505"/>
          </a:xfrm>
          <a:prstGeom prst="rect">
            <a:avLst/>
          </a:prstGeom>
          <a:noFill/>
        </p:spPr>
        <p:txBody>
          <a:bodyPr wrap="square" rtlCol="0">
            <a:spAutoFit/>
          </a:bodyPr>
          <a:lstStyle/>
          <a:p>
            <a:pPr algn="l">
              <a:lnSpc>
                <a:spcPct val="140000"/>
              </a:lnSpc>
            </a:pPr>
            <a:r>
              <a:rPr lang="en-US" altLang="zh-CN" b="1" dirty="0" smtClean="0">
                <a:solidFill>
                  <a:schemeClr val="accent4">
                    <a:lumMod val="75000"/>
                  </a:schemeClr>
                </a:solidFill>
                <a:latin typeface="新宋体" panose="02010609030101010101" charset="-122"/>
                <a:ea typeface="新宋体" panose="02010609030101010101" charset="-122"/>
                <a:cs typeface="新宋体" panose="02010609030101010101" charset="-122"/>
              </a:rPr>
              <a:t>2、销售发票的开具</a:t>
            </a:r>
          </a:p>
          <a:p>
            <a:pPr algn="l">
              <a:lnSpc>
                <a:spcPct val="140000"/>
              </a:lnSpc>
            </a:pPr>
            <a:r>
              <a:rPr lang="en-US" altLang="zh-CN" b="1" dirty="0" smtClean="0">
                <a:solidFill>
                  <a:srgbClr val="C00000"/>
                </a:solidFill>
                <a:latin typeface="新宋体" panose="02010609030101010101" charset="-122"/>
                <a:ea typeface="新宋体" panose="02010609030101010101" charset="-122"/>
                <a:cs typeface="新宋体" panose="02010609030101010101" charset="-122"/>
              </a:rPr>
              <a:t>（1）如是自产农产品</a:t>
            </a:r>
          </a:p>
        </p:txBody>
      </p:sp>
      <p:pic>
        <p:nvPicPr>
          <p:cNvPr id="19" name="图片 19"/>
          <p:cNvPicPr>
            <a:picLocks noChangeAspect="1" noChangeArrowheads="1"/>
          </p:cNvPicPr>
          <p:nvPr/>
        </p:nvPicPr>
        <p:blipFill>
          <a:blip r:embed="rId4" cstate="print"/>
          <a:srcRect/>
          <a:stretch>
            <a:fillRect/>
          </a:stretch>
        </p:blipFill>
        <p:spPr>
          <a:xfrm>
            <a:off x="1500505" y="1455420"/>
            <a:ext cx="7570470" cy="1282065"/>
          </a:xfrm>
          <a:prstGeom prst="rect">
            <a:avLst/>
          </a:prstGeom>
          <a:noFill/>
          <a:ln w="9525">
            <a:noFill/>
            <a:miter lim="800000"/>
            <a:headEnd/>
            <a:tailEnd/>
          </a:ln>
        </p:spPr>
      </p:pic>
      <p:sp>
        <p:nvSpPr>
          <p:cNvPr id="2" name="文本框 1"/>
          <p:cNvSpPr txBox="1"/>
          <p:nvPr/>
        </p:nvSpPr>
        <p:spPr>
          <a:xfrm>
            <a:off x="1425575" y="2952750"/>
            <a:ext cx="4665980" cy="368300"/>
          </a:xfrm>
          <a:prstGeom prst="rect">
            <a:avLst/>
          </a:prstGeom>
          <a:noFill/>
        </p:spPr>
        <p:txBody>
          <a:bodyPr wrap="none" rtlCol="0">
            <a:spAutoFit/>
          </a:bodyPr>
          <a:lstStyle/>
          <a:p>
            <a:pPr algn="l"/>
            <a:r>
              <a:rPr lang="en-US" altLang="zh-CN" b="1">
                <a:solidFill>
                  <a:srgbClr val="C00000"/>
                </a:solidFill>
              </a:rPr>
              <a:t>（2）如果是外购的农产品（小规模纳税人）</a:t>
            </a:r>
          </a:p>
        </p:txBody>
      </p:sp>
      <p:pic>
        <p:nvPicPr>
          <p:cNvPr id="22" name="图片 22"/>
          <p:cNvPicPr>
            <a:picLocks noChangeAspect="1" noChangeArrowheads="1"/>
          </p:cNvPicPr>
          <p:nvPr/>
        </p:nvPicPr>
        <p:blipFill>
          <a:blip r:embed="rId5" cstate="print"/>
          <a:srcRect/>
          <a:stretch>
            <a:fillRect/>
          </a:stretch>
        </p:blipFill>
        <p:spPr>
          <a:xfrm>
            <a:off x="1483995" y="3321050"/>
            <a:ext cx="7570470" cy="1268095"/>
          </a:xfrm>
          <a:prstGeom prst="rect">
            <a:avLst/>
          </a:prstGeom>
          <a:noFill/>
          <a:ln w="9525">
            <a:noFill/>
            <a:miter lim="800000"/>
            <a:headEnd/>
            <a:tailEnd/>
          </a:ln>
        </p:spPr>
      </p:pic>
      <p:pic>
        <p:nvPicPr>
          <p:cNvPr id="25" name="图片 25"/>
          <p:cNvPicPr>
            <a:picLocks noChangeAspect="1" noChangeArrowheads="1"/>
          </p:cNvPicPr>
          <p:nvPr/>
        </p:nvPicPr>
        <p:blipFill>
          <a:blip r:embed="rId6" cstate="print"/>
          <a:srcRect/>
          <a:stretch>
            <a:fillRect/>
          </a:stretch>
        </p:blipFill>
        <p:spPr>
          <a:xfrm>
            <a:off x="1500505" y="4775835"/>
            <a:ext cx="7469505" cy="1081405"/>
          </a:xfrm>
          <a:prstGeom prst="rect">
            <a:avLst/>
          </a:prstGeom>
          <a:noFill/>
          <a:ln w="9525">
            <a:noFill/>
            <a:miter lim="800000"/>
            <a:headEnd/>
            <a:tailEnd/>
          </a:ln>
        </p:spPr>
      </p:pic>
      <p:sp>
        <p:nvSpPr>
          <p:cNvPr id="5" name="文本框 4"/>
          <p:cNvSpPr txBox="1"/>
          <p:nvPr/>
        </p:nvSpPr>
        <p:spPr>
          <a:xfrm>
            <a:off x="1500505" y="5966460"/>
            <a:ext cx="3860800" cy="368300"/>
          </a:xfrm>
          <a:prstGeom prst="rect">
            <a:avLst/>
          </a:prstGeom>
          <a:noFill/>
        </p:spPr>
        <p:txBody>
          <a:bodyPr wrap="none" rtlCol="0">
            <a:spAutoFit/>
          </a:bodyPr>
          <a:lstStyle/>
          <a:p>
            <a:pPr algn="l"/>
            <a:r>
              <a:rPr lang="en-US" altLang="zh-CN" b="1">
                <a:solidFill>
                  <a:srgbClr val="FF0000"/>
                </a:solidFill>
              </a:rPr>
              <a:t>如</a:t>
            </a:r>
            <a:r>
              <a:rPr lang="zh-CN" altLang="en-US" b="1">
                <a:solidFill>
                  <a:srgbClr val="FF0000"/>
                </a:solidFill>
              </a:rPr>
              <a:t>果</a:t>
            </a:r>
            <a:r>
              <a:rPr lang="en-US" altLang="zh-CN" b="1">
                <a:solidFill>
                  <a:srgbClr val="FF0000"/>
                </a:solidFill>
              </a:rPr>
              <a:t>符合小微企业就享受的优惠政策</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
        <p:nvSpPr>
          <p:cNvPr id="10" name="文本框 9"/>
          <p:cNvSpPr txBox="1"/>
          <p:nvPr/>
        </p:nvSpPr>
        <p:spPr>
          <a:xfrm>
            <a:off x="1562735" y="193040"/>
            <a:ext cx="9223375" cy="521970"/>
          </a:xfrm>
          <a:prstGeom prst="rect">
            <a:avLst/>
          </a:prstGeom>
          <a:noFill/>
        </p:spPr>
        <p:txBody>
          <a:bodyPr wrap="square" rtlCol="0">
            <a:spAutoFit/>
          </a:bodyPr>
          <a:lstStyle/>
          <a:p>
            <a:pPr algn="l">
              <a:lnSpc>
                <a:spcPct val="140000"/>
              </a:lnSpc>
            </a:pPr>
            <a:r>
              <a:rPr lang="en-US" altLang="zh-CN" sz="2000" b="1" dirty="0" smtClean="0">
                <a:solidFill>
                  <a:srgbClr val="C00000"/>
                </a:solidFill>
                <a:latin typeface="新宋体" panose="02010609030101010101" charset="-122"/>
                <a:ea typeface="新宋体" panose="02010609030101010101" charset="-122"/>
                <a:cs typeface="新宋体" panose="02010609030101010101" charset="-122"/>
              </a:rPr>
              <a:t>（三）纳税申报</a:t>
            </a:r>
          </a:p>
        </p:txBody>
      </p:sp>
      <p:sp>
        <p:nvSpPr>
          <p:cNvPr id="2" name="文本框 1"/>
          <p:cNvSpPr txBox="1"/>
          <p:nvPr/>
        </p:nvSpPr>
        <p:spPr>
          <a:xfrm>
            <a:off x="1730375" y="827405"/>
            <a:ext cx="2137410" cy="922020"/>
          </a:xfrm>
          <a:prstGeom prst="rect">
            <a:avLst/>
          </a:prstGeom>
          <a:noFill/>
        </p:spPr>
        <p:txBody>
          <a:bodyPr wrap="none" rtlCol="0">
            <a:spAutoFit/>
          </a:bodyPr>
          <a:lstStyle/>
          <a:p>
            <a:pPr algn="l"/>
            <a:r>
              <a:rPr lang="en-US" altLang="zh-CN" b="1">
                <a:solidFill>
                  <a:schemeClr val="accent4">
                    <a:lumMod val="75000"/>
                  </a:schemeClr>
                </a:solidFill>
              </a:rPr>
              <a:t>1、个人所得税申报</a:t>
            </a:r>
          </a:p>
          <a:p>
            <a:pPr algn="l"/>
            <a:r>
              <a:rPr lang="en-US" altLang="zh-CN" b="1">
                <a:solidFill>
                  <a:schemeClr val="accent4">
                    <a:lumMod val="75000"/>
                  </a:schemeClr>
                </a:solidFill>
                <a:sym typeface="+mn-ea"/>
              </a:rPr>
              <a:t>2、增值税纳税申报</a:t>
            </a:r>
            <a:endParaRPr lang="en-US" altLang="zh-CN" b="1">
              <a:solidFill>
                <a:schemeClr val="accent4">
                  <a:lumMod val="75000"/>
                </a:schemeClr>
              </a:solidFill>
            </a:endParaRPr>
          </a:p>
          <a:p>
            <a:pPr algn="l"/>
            <a:endParaRPr lang="en-US" altLang="zh-CN" b="1">
              <a:solidFill>
                <a:schemeClr val="accent4">
                  <a:lumMod val="75000"/>
                </a:schemeClr>
              </a:solidFill>
            </a:endParaRPr>
          </a:p>
        </p:txBody>
      </p:sp>
      <p:pic>
        <p:nvPicPr>
          <p:cNvPr id="3" name="图片 7"/>
          <p:cNvPicPr>
            <a:picLocks noChangeAspect="1" noChangeArrowheads="1"/>
          </p:cNvPicPr>
          <p:nvPr/>
        </p:nvPicPr>
        <p:blipFill>
          <a:blip r:embed="rId4" cstate="print"/>
          <a:srcRect/>
          <a:stretch>
            <a:fillRect/>
          </a:stretch>
        </p:blipFill>
        <p:spPr>
          <a:xfrm>
            <a:off x="1974215" y="1651635"/>
            <a:ext cx="7193915" cy="47758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
        <p:nvSpPr>
          <p:cNvPr id="2" name="文本框 1"/>
          <p:cNvSpPr txBox="1"/>
          <p:nvPr/>
        </p:nvSpPr>
        <p:spPr>
          <a:xfrm>
            <a:off x="1800860" y="701040"/>
            <a:ext cx="2137410" cy="645160"/>
          </a:xfrm>
          <a:prstGeom prst="rect">
            <a:avLst/>
          </a:prstGeom>
          <a:noFill/>
        </p:spPr>
        <p:txBody>
          <a:bodyPr wrap="none" rtlCol="0">
            <a:spAutoFit/>
          </a:bodyPr>
          <a:lstStyle/>
          <a:p>
            <a:pPr algn="l"/>
            <a:r>
              <a:rPr lang="en-US" altLang="zh-CN" b="1">
                <a:solidFill>
                  <a:schemeClr val="accent4">
                    <a:lumMod val="75000"/>
                  </a:schemeClr>
                </a:solidFill>
                <a:sym typeface="+mn-ea"/>
              </a:rPr>
              <a:t>2、增值税纳税申报</a:t>
            </a:r>
            <a:endParaRPr lang="en-US" altLang="zh-CN" b="1">
              <a:solidFill>
                <a:schemeClr val="accent4">
                  <a:lumMod val="75000"/>
                </a:schemeClr>
              </a:solidFill>
            </a:endParaRPr>
          </a:p>
          <a:p>
            <a:pPr algn="l"/>
            <a:endParaRPr lang="en-US" altLang="zh-CN" b="1">
              <a:solidFill>
                <a:schemeClr val="accent4">
                  <a:lumMod val="75000"/>
                </a:schemeClr>
              </a:solidFill>
            </a:endParaRPr>
          </a:p>
        </p:txBody>
      </p:sp>
      <p:pic>
        <p:nvPicPr>
          <p:cNvPr id="5" name="图片 4"/>
          <p:cNvPicPr>
            <a:picLocks noChangeAspect="1" noChangeArrowheads="1"/>
          </p:cNvPicPr>
          <p:nvPr/>
        </p:nvPicPr>
        <p:blipFill>
          <a:blip r:embed="rId4" cstate="print"/>
          <a:srcRect/>
          <a:stretch>
            <a:fillRect/>
          </a:stretch>
        </p:blipFill>
        <p:spPr>
          <a:xfrm>
            <a:off x="1680845" y="1790065"/>
            <a:ext cx="8914765" cy="39947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
        <p:nvSpPr>
          <p:cNvPr id="2" name="文本框 1"/>
          <p:cNvSpPr txBox="1"/>
          <p:nvPr/>
        </p:nvSpPr>
        <p:spPr>
          <a:xfrm>
            <a:off x="1730375" y="686435"/>
            <a:ext cx="6295390" cy="922020"/>
          </a:xfrm>
          <a:prstGeom prst="rect">
            <a:avLst/>
          </a:prstGeom>
          <a:noFill/>
        </p:spPr>
        <p:txBody>
          <a:bodyPr wrap="none" rtlCol="0">
            <a:spAutoFit/>
          </a:bodyPr>
          <a:lstStyle/>
          <a:p>
            <a:pPr algn="l"/>
            <a:r>
              <a:rPr lang="en-US" altLang="zh-CN" b="1">
                <a:solidFill>
                  <a:schemeClr val="accent4">
                    <a:lumMod val="75000"/>
                  </a:schemeClr>
                </a:solidFill>
                <a:sym typeface="+mn-ea"/>
              </a:rPr>
              <a:t>3、企业所得税申报</a:t>
            </a:r>
          </a:p>
          <a:p>
            <a:pPr algn="l"/>
            <a:endParaRPr lang="en-US" altLang="zh-CN" b="1">
              <a:solidFill>
                <a:schemeClr val="accent4">
                  <a:lumMod val="75000"/>
                </a:schemeClr>
              </a:solidFill>
            </a:endParaRPr>
          </a:p>
          <a:p>
            <a:pPr algn="l"/>
            <a:r>
              <a:rPr lang="en-US" altLang="zh-CN">
                <a:solidFill>
                  <a:schemeClr val="tx1"/>
                </a:solidFill>
                <a:latin typeface="华文细黑" panose="02010600040101010101" charset="-122"/>
                <a:ea typeface="华文细黑" panose="02010600040101010101" charset="-122"/>
                <a:cs typeface="华文细黑" panose="02010600040101010101" charset="-122"/>
              </a:rPr>
              <a:t>中华人民共和国企业所得税月（季）度预缴纳税申报表（A类</a:t>
            </a:r>
          </a:p>
        </p:txBody>
      </p:sp>
      <p:pic>
        <p:nvPicPr>
          <p:cNvPr id="13" name="图片 13"/>
          <p:cNvPicPr>
            <a:picLocks noChangeAspect="1" noChangeArrowheads="1"/>
          </p:cNvPicPr>
          <p:nvPr/>
        </p:nvPicPr>
        <p:blipFill>
          <a:blip r:embed="rId4" cstate="print"/>
          <a:srcRect/>
          <a:stretch>
            <a:fillRect/>
          </a:stretch>
        </p:blipFill>
        <p:spPr>
          <a:xfrm>
            <a:off x="1575435" y="1804670"/>
            <a:ext cx="9041130" cy="2000885"/>
          </a:xfrm>
          <a:prstGeom prst="rect">
            <a:avLst/>
          </a:prstGeom>
          <a:noFill/>
          <a:ln w="9525">
            <a:noFill/>
            <a:miter lim="800000"/>
            <a:headEnd/>
            <a:tailEnd/>
          </a:ln>
        </p:spPr>
      </p:pic>
      <p:sp>
        <p:nvSpPr>
          <p:cNvPr id="3" name="文本框 2"/>
          <p:cNvSpPr txBox="1"/>
          <p:nvPr/>
        </p:nvSpPr>
        <p:spPr>
          <a:xfrm>
            <a:off x="1729740" y="4086225"/>
            <a:ext cx="6298565" cy="368300"/>
          </a:xfrm>
          <a:prstGeom prst="rect">
            <a:avLst/>
          </a:prstGeom>
          <a:noFill/>
        </p:spPr>
        <p:txBody>
          <a:bodyPr wrap="square" rtlCol="0">
            <a:spAutoFit/>
          </a:bodyPr>
          <a:lstStyle/>
          <a:p>
            <a:pPr algn="l"/>
            <a:r>
              <a:rPr lang="en-US" altLang="zh-CN">
                <a:solidFill>
                  <a:schemeClr val="tx1"/>
                </a:solidFill>
                <a:latin typeface="华文细黑" panose="02010600040101010101" charset="-122"/>
                <a:ea typeface="华文细黑" panose="02010600040101010101" charset="-122"/>
                <a:cs typeface="华文细黑" panose="02010600040101010101" charset="-122"/>
              </a:rPr>
              <a:t>A201010 免税收入、减计收入、所得减免等优惠明细表</a:t>
            </a:r>
          </a:p>
        </p:txBody>
      </p:sp>
      <p:pic>
        <p:nvPicPr>
          <p:cNvPr id="6" name="图片 10"/>
          <p:cNvPicPr>
            <a:picLocks noChangeAspect="1" noChangeArrowheads="1"/>
          </p:cNvPicPr>
          <p:nvPr/>
        </p:nvPicPr>
        <p:blipFill>
          <a:blip r:embed="rId5" cstate="print"/>
          <a:srcRect r="16225"/>
          <a:stretch>
            <a:fillRect/>
          </a:stretch>
        </p:blipFill>
        <p:spPr>
          <a:xfrm>
            <a:off x="1425575" y="4618990"/>
            <a:ext cx="9260205" cy="17119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
        <p:nvSpPr>
          <p:cNvPr id="10" name="文本框 9"/>
          <p:cNvSpPr txBox="1"/>
          <p:nvPr/>
        </p:nvSpPr>
        <p:spPr>
          <a:xfrm>
            <a:off x="1425575" y="866140"/>
            <a:ext cx="9223375" cy="694055"/>
          </a:xfrm>
          <a:prstGeom prst="rect">
            <a:avLst/>
          </a:prstGeom>
          <a:noFill/>
        </p:spPr>
        <p:txBody>
          <a:bodyPr wrap="square" rtlCol="0">
            <a:spAutoFit/>
          </a:bodyPr>
          <a:lstStyle/>
          <a:p>
            <a:pPr algn="l">
              <a:lnSpc>
                <a:spcPct val="140000"/>
              </a:lnSpc>
            </a:pPr>
            <a:r>
              <a:rPr lang="en-US" altLang="zh-CN" sz="2800" b="1" dirty="0" smtClean="0">
                <a:solidFill>
                  <a:srgbClr val="C00000"/>
                </a:solidFill>
                <a:latin typeface="新宋体" panose="02010609030101010101" charset="-122"/>
                <a:ea typeface="新宋体" panose="02010609030101010101" charset="-122"/>
                <a:cs typeface="新宋体" panose="02010609030101010101" charset="-122"/>
              </a:rPr>
              <a:t>三、后续管理</a:t>
            </a:r>
          </a:p>
        </p:txBody>
      </p:sp>
      <p:sp>
        <p:nvSpPr>
          <p:cNvPr id="2" name="文本框 1"/>
          <p:cNvSpPr txBox="1"/>
          <p:nvPr/>
        </p:nvSpPr>
        <p:spPr>
          <a:xfrm>
            <a:off x="1517015" y="1751330"/>
            <a:ext cx="2162772" cy="2289858"/>
          </a:xfrm>
          <a:prstGeom prst="rect">
            <a:avLst/>
          </a:prstGeom>
          <a:noFill/>
        </p:spPr>
        <p:txBody>
          <a:bodyPr wrap="none" rtlCol="0">
            <a:spAutoFit/>
          </a:bodyPr>
          <a:lstStyle/>
          <a:p>
            <a:pPr algn="l">
              <a:lnSpc>
                <a:spcPct val="170000"/>
              </a:lnSpc>
            </a:pPr>
            <a:r>
              <a:rPr lang="en-US" altLang="zh-CN" sz="2800" b="1" dirty="0">
                <a:solidFill>
                  <a:schemeClr val="tx1"/>
                </a:solidFill>
              </a:rPr>
              <a:t>1、经营分析</a:t>
            </a:r>
          </a:p>
          <a:p>
            <a:pPr algn="l">
              <a:lnSpc>
                <a:spcPct val="170000"/>
              </a:lnSpc>
            </a:pPr>
            <a:r>
              <a:rPr lang="en-US" altLang="zh-CN" sz="2800" b="1" dirty="0">
                <a:solidFill>
                  <a:schemeClr val="tx1"/>
                </a:solidFill>
              </a:rPr>
              <a:t>2、</a:t>
            </a:r>
            <a:r>
              <a:rPr lang="en-US" altLang="zh-CN" sz="2800" b="1" dirty="0" smtClean="0">
                <a:solidFill>
                  <a:schemeClr val="tx1"/>
                </a:solidFill>
              </a:rPr>
              <a:t>资产管理</a:t>
            </a:r>
          </a:p>
          <a:p>
            <a:pPr algn="l">
              <a:lnSpc>
                <a:spcPct val="170000"/>
              </a:lnSpc>
            </a:pPr>
            <a:r>
              <a:rPr lang="en-US" altLang="zh-CN" sz="2800" b="1" dirty="0" smtClean="0"/>
              <a:t>3、</a:t>
            </a:r>
            <a:r>
              <a:rPr lang="zh-CN" altLang="en-US" sz="2800" b="1" dirty="0" smtClean="0"/>
              <a:t>涉农目项</a:t>
            </a:r>
            <a:endParaRPr lang="en-US" altLang="zh-CN" sz="2800" b="1" dirty="0">
              <a:solidFill>
                <a:schemeClr val="tx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内容占位符 5"/>
          <p:cNvPicPr>
            <a:picLocks noGrp="1" noChangeAspect="1"/>
          </p:cNvPicPr>
          <p:nvPr>
            <p:ph idx="1"/>
          </p:nvPr>
        </p:nvPicPr>
        <p:blipFill>
          <a:blip r:embed="rId3" cstate="print">
            <a:extLst>
              <a:ext uri="{28A0092B-C50C-407E-A947-70E740481C1C}">
                <a14:useLocalDpi xmlns="" xmlns:a14="http://schemas.microsoft.com/office/drawing/2010/main" val="0"/>
              </a:ext>
            </a:extLst>
          </a:blip>
          <a:stretch>
            <a:fillRect/>
          </a:stretch>
        </p:blipFill>
        <p:spPr>
          <a:xfrm>
            <a:off x="-239395" y="-123825"/>
            <a:ext cx="12513945" cy="7472680"/>
          </a:xfrm>
          <a:ln>
            <a:noFill/>
          </a:ln>
          <a:effectLst/>
          <a:scene3d>
            <a:camera prst="orthographicFront">
              <a:rot lat="0" lon="0" rev="0"/>
            </a:camera>
            <a:lightRig rig="chilly" dir="t">
              <a:rot lat="0" lon="0" rev="18480000"/>
            </a:lightRig>
          </a:scene3d>
          <a:sp3d prstMaterial="clear">
            <a:bevelT h="63500"/>
          </a:sp3d>
        </p:spPr>
      </p:pic>
      <p:pic>
        <p:nvPicPr>
          <p:cNvPr id="8" name="图片 7"/>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423150" y="544830"/>
            <a:ext cx="4154170" cy="4845050"/>
          </a:xfrm>
          <a:prstGeom prst="rect">
            <a:avLst/>
          </a:prstGeom>
          <a:scene3d>
            <a:camera prst="perspectiveHeroicExtremeLeftFacing"/>
            <a:lightRig rig="threePt" dir="t"/>
          </a:scene3d>
        </p:spPr>
      </p:pic>
      <p:sp>
        <p:nvSpPr>
          <p:cNvPr id="2" name="矩形 1"/>
          <p:cNvSpPr/>
          <p:nvPr/>
        </p:nvSpPr>
        <p:spPr>
          <a:xfrm>
            <a:off x="1540701" y="1829083"/>
            <a:ext cx="4396636" cy="1754326"/>
          </a:xfrm>
          <a:prstGeom prst="rect">
            <a:avLst/>
          </a:prstGeom>
          <a:noFill/>
        </p:spPr>
        <p:txBody>
          <a:bodyPr wrap="square" lIns="91440" tIns="45720" rIns="91440" bIns="45720">
            <a:spAutoFit/>
          </a:bodyPr>
          <a:lstStyle/>
          <a:p>
            <a:pPr algn="ctr"/>
            <a:r>
              <a:rPr lang="en-US" altLang="zh-CN" sz="5400" b="1" dirty="0" smtClean="0">
                <a:ln w="22225">
                  <a:solidFill>
                    <a:schemeClr val="accent2"/>
                  </a:solidFill>
                  <a:prstDash val="solid"/>
                </a:ln>
                <a:solidFill>
                  <a:schemeClr val="accent2">
                    <a:lumMod val="40000"/>
                    <a:lumOff val="60000"/>
                  </a:schemeClr>
                </a:solidFill>
              </a:rPr>
              <a:t>2020</a:t>
            </a:r>
            <a:r>
              <a:rPr lang="zh-CN" altLang="en-US" sz="5400" b="1" dirty="0" smtClean="0">
                <a:ln w="22225">
                  <a:solidFill>
                    <a:schemeClr val="accent2"/>
                  </a:solidFill>
                  <a:prstDash val="solid"/>
                </a:ln>
                <a:solidFill>
                  <a:schemeClr val="accent2">
                    <a:lumMod val="40000"/>
                    <a:lumOff val="60000"/>
                  </a:schemeClr>
                </a:solidFill>
              </a:rPr>
              <a:t>，我们在一起！</a:t>
            </a:r>
            <a:endParaRPr lang="zh-CN" altLang="en-US" sz="5400" b="1" cap="none" spc="0" dirty="0">
              <a:ln w="22225">
                <a:solidFill>
                  <a:schemeClr val="accent2"/>
                </a:solidFill>
                <a:prstDash val="solid"/>
              </a:ln>
              <a:solidFill>
                <a:schemeClr val="accent2">
                  <a:lumMod val="40000"/>
                  <a:lumOff val="60000"/>
                </a:schemeClr>
              </a:solidFill>
              <a:effectLst/>
            </a:endParaRPr>
          </a:p>
        </p:txBody>
      </p:sp>
      <p:sp>
        <p:nvSpPr>
          <p:cNvPr id="5" name="文本框 4"/>
          <p:cNvSpPr txBox="1"/>
          <p:nvPr/>
        </p:nvSpPr>
        <p:spPr>
          <a:xfrm flipH="1">
            <a:off x="776613" y="544768"/>
            <a:ext cx="5473873" cy="521970"/>
          </a:xfrm>
          <a:prstGeom prst="rect">
            <a:avLst/>
          </a:prstGeom>
          <a:noFill/>
        </p:spPr>
        <p:txBody>
          <a:bodyPr wrap="square" rtlCol="0">
            <a:spAutoFit/>
          </a:bodyPr>
          <a:lstStyle/>
          <a:p>
            <a:r>
              <a:rPr lang="en-US" altLang="zh-CN" sz="2800" dirty="0" smtClean="0">
                <a:solidFill>
                  <a:schemeClr val="accent5"/>
                </a:solidFill>
              </a:rPr>
              <a:t>                                   </a:t>
            </a:r>
            <a:r>
              <a:rPr lang="zh-CN" altLang="en-US" sz="2800" dirty="0" smtClean="0">
                <a:solidFill>
                  <a:schemeClr val="accent5"/>
                </a:solidFill>
              </a:rPr>
              <a:t>感谢各位聆听</a:t>
            </a:r>
            <a:endParaRPr lang="zh-CN" altLang="en-US" sz="2800" dirty="0">
              <a:solidFill>
                <a:schemeClr val="accent5"/>
              </a:solidFill>
            </a:endParaRPr>
          </a:p>
        </p:txBody>
      </p:sp>
      <p:pic>
        <p:nvPicPr>
          <p:cNvPr id="7" name="图片 6"/>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flipH="1">
            <a:off x="640479" y="4344080"/>
            <a:ext cx="2261216" cy="2255148"/>
          </a:xfrm>
          <a:prstGeom prst="rect">
            <a:avLst/>
          </a:prstGeom>
        </p:spPr>
      </p:pic>
      <p:sp>
        <p:nvSpPr>
          <p:cNvPr id="9" name="文本框 8"/>
          <p:cNvSpPr txBox="1"/>
          <p:nvPr/>
        </p:nvSpPr>
        <p:spPr>
          <a:xfrm flipH="1">
            <a:off x="3519814" y="5523978"/>
            <a:ext cx="4741101" cy="398780"/>
          </a:xfrm>
          <a:prstGeom prst="rect">
            <a:avLst/>
          </a:prstGeom>
          <a:noFill/>
        </p:spPr>
        <p:txBody>
          <a:bodyPr wrap="square" rtlCol="0">
            <a:spAutoFit/>
          </a:bodyPr>
          <a:lstStyle/>
          <a:p>
            <a:r>
              <a:rPr lang="zh-CN" altLang="en-US" sz="2000" dirty="0" smtClean="0">
                <a:solidFill>
                  <a:schemeClr val="accent5"/>
                </a:solidFill>
              </a:rPr>
              <a:t>公司地址：涪陵泽胜双子塔A栋20/3/4/12</a:t>
            </a:r>
          </a:p>
        </p:txBody>
      </p:sp>
      <p:sp>
        <p:nvSpPr>
          <p:cNvPr id="10" name="文本框 9"/>
          <p:cNvSpPr txBox="1"/>
          <p:nvPr/>
        </p:nvSpPr>
        <p:spPr>
          <a:xfrm>
            <a:off x="3519805" y="4929505"/>
            <a:ext cx="3903345" cy="460375"/>
          </a:xfrm>
          <a:prstGeom prst="rect">
            <a:avLst/>
          </a:prstGeom>
          <a:noFill/>
        </p:spPr>
        <p:txBody>
          <a:bodyPr wrap="square" rtlCol="0">
            <a:spAutoFit/>
          </a:bodyPr>
          <a:lstStyle/>
          <a:p>
            <a:r>
              <a:rPr lang="zh-CN" altLang="en-US" sz="2400" dirty="0" smtClean="0">
                <a:solidFill>
                  <a:schemeClr val="accent5"/>
                </a:solidFill>
              </a:rPr>
              <a:t>重庆弘富会计代理有限公司</a:t>
            </a:r>
            <a:endParaRPr lang="zh-CN" altLang="en-US" sz="2400" dirty="0">
              <a:solidFill>
                <a:schemeClr val="accent5"/>
              </a:solidFill>
            </a:endParaRPr>
          </a:p>
        </p:txBody>
      </p:sp>
      <p:pic>
        <p:nvPicPr>
          <p:cNvPr id="4" name="图片 3"/>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
        <p:nvSpPr>
          <p:cNvPr id="3" name="文本框 2"/>
          <p:cNvSpPr txBox="1"/>
          <p:nvPr/>
        </p:nvSpPr>
        <p:spPr>
          <a:xfrm>
            <a:off x="3519805" y="6014085"/>
            <a:ext cx="5317490" cy="398780"/>
          </a:xfrm>
          <a:prstGeom prst="rect">
            <a:avLst/>
          </a:prstGeom>
          <a:noFill/>
        </p:spPr>
        <p:txBody>
          <a:bodyPr wrap="square" rtlCol="0">
            <a:spAutoFit/>
          </a:bodyPr>
          <a:lstStyle/>
          <a:p>
            <a:pPr algn="l">
              <a:buClrTx/>
              <a:buSzTx/>
              <a:buFontTx/>
            </a:pPr>
            <a:r>
              <a:rPr lang="zh-CN" altLang="en-US" sz="2000" dirty="0" smtClean="0">
                <a:solidFill>
                  <a:schemeClr val="accent5"/>
                </a:solidFill>
              </a:rPr>
              <a:t>电话：023-72261296    手机：13896729288</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197100" y="2496820"/>
            <a:ext cx="8996045" cy="2245360"/>
          </a:xfrm>
          <a:prstGeom prst="rect">
            <a:avLst/>
          </a:prstGeom>
          <a:noFill/>
        </p:spPr>
        <p:txBody>
          <a:bodyPr wrap="square" rtlCol="0">
            <a:spAutoFit/>
          </a:bodyPr>
          <a:lstStyle/>
          <a:p>
            <a:r>
              <a:rPr lang="en-US" altLang="zh-CN" sz="2800" b="1" dirty="0" smtClean="0">
                <a:solidFill>
                  <a:srgbClr val="940000"/>
                </a:solidFill>
              </a:rPr>
              <a:t>1</a:t>
            </a:r>
            <a:r>
              <a:rPr lang="zh-CN" altLang="en-US" sz="2800" b="1" dirty="0" smtClean="0">
                <a:solidFill>
                  <a:srgbClr val="940000"/>
                </a:solidFill>
              </a:rPr>
              <a:t>、资料的收集的准备工作</a:t>
            </a:r>
          </a:p>
          <a:p>
            <a:endParaRPr lang="en-US" altLang="zh-CN" sz="2800" b="1" dirty="0" smtClean="0">
              <a:solidFill>
                <a:srgbClr val="940000"/>
              </a:solidFill>
            </a:endParaRPr>
          </a:p>
          <a:p>
            <a:r>
              <a:rPr lang="en-US" altLang="zh-CN" sz="2800" b="1" dirty="0" smtClean="0">
                <a:solidFill>
                  <a:srgbClr val="940000"/>
                </a:solidFill>
              </a:rPr>
              <a:t>2 </a:t>
            </a:r>
            <a:r>
              <a:rPr lang="zh-CN" altLang="en-US" sz="2800" b="1" dirty="0" smtClean="0">
                <a:solidFill>
                  <a:srgbClr val="940000"/>
                </a:solidFill>
              </a:rPr>
              <a:t>、合作社经营过程中的账务处理</a:t>
            </a:r>
          </a:p>
          <a:p>
            <a:endParaRPr lang="zh-CN" altLang="en-US" sz="2800" b="1" dirty="0" smtClean="0">
              <a:solidFill>
                <a:srgbClr val="940000"/>
              </a:solidFill>
            </a:endParaRPr>
          </a:p>
          <a:p>
            <a:r>
              <a:rPr lang="en-US" altLang="zh-CN" sz="2800" b="1" dirty="0" smtClean="0">
                <a:solidFill>
                  <a:srgbClr val="940000"/>
                </a:solidFill>
              </a:rPr>
              <a:t>3</a:t>
            </a:r>
            <a:r>
              <a:rPr lang="zh-CN" altLang="en-US" sz="2800" b="1" dirty="0" smtClean="0">
                <a:solidFill>
                  <a:srgbClr val="940000"/>
                </a:solidFill>
              </a:rPr>
              <a:t>、 后续管理</a:t>
            </a:r>
          </a:p>
        </p:txBody>
      </p:sp>
      <p:sp>
        <p:nvSpPr>
          <p:cNvPr id="4" name="文本框 3"/>
          <p:cNvSpPr txBox="1"/>
          <p:nvPr/>
        </p:nvSpPr>
        <p:spPr>
          <a:xfrm>
            <a:off x="2197100" y="984885"/>
            <a:ext cx="2989580" cy="1445260"/>
          </a:xfrm>
          <a:prstGeom prst="rect">
            <a:avLst/>
          </a:prstGeom>
          <a:noFill/>
        </p:spPr>
        <p:txBody>
          <a:bodyPr wrap="none" rtlCol="0">
            <a:spAutoFit/>
          </a:bodyPr>
          <a:lstStyle/>
          <a:p>
            <a:pPr algn="l"/>
            <a:r>
              <a:rPr sz="4400" b="1" dirty="0" smtClean="0">
                <a:solidFill>
                  <a:schemeClr val="tx1">
                    <a:lumMod val="85000"/>
                    <a:lumOff val="15000"/>
                  </a:schemeClr>
                </a:solidFill>
                <a:latin typeface="新宋体" panose="02010609030101010101" charset="-122"/>
                <a:ea typeface="新宋体" panose="02010609030101010101" charset="-122"/>
                <a:sym typeface="+mn-ea"/>
              </a:rPr>
              <a:t>主要内容：</a:t>
            </a:r>
            <a:endParaRPr sz="4400" b="1" dirty="0" smtClean="0">
              <a:solidFill>
                <a:schemeClr val="tx1">
                  <a:lumMod val="85000"/>
                  <a:lumOff val="15000"/>
                </a:schemeClr>
              </a:solidFill>
              <a:latin typeface="新宋体" panose="02010609030101010101" charset="-122"/>
              <a:ea typeface="新宋体" panose="02010609030101010101" charset="-122"/>
            </a:endParaRPr>
          </a:p>
          <a:p>
            <a:endParaRPr lang="en-US" altLang="zh-CN" sz="4400" b="1" dirty="0" smtClean="0">
              <a:solidFill>
                <a:schemeClr val="tx1">
                  <a:lumMod val="85000"/>
                  <a:lumOff val="15000"/>
                </a:schemeClr>
              </a:solidFill>
              <a:latin typeface="新宋体" panose="02010609030101010101" charset="-122"/>
              <a:ea typeface="新宋体" panose="02010609030101010101" charset="-122"/>
            </a:endParaRPr>
          </a:p>
        </p:txBody>
      </p:sp>
      <p:pic>
        <p:nvPicPr>
          <p:cNvPr id="6" name="图片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351915" y="1352550"/>
            <a:ext cx="9804400" cy="4110990"/>
          </a:xfrm>
        </p:spPr>
        <p:txBody>
          <a:bodyPr>
            <a:noAutofit/>
          </a:bodyPr>
          <a:lstStyle/>
          <a:p>
            <a:pPr>
              <a:lnSpc>
                <a:spcPct val="120000"/>
              </a:lnSpc>
            </a:pPr>
            <a:r>
              <a:rPr lang="zh-CN" altLang="en-US" sz="2000" b="1" dirty="0" smtClean="0">
                <a:solidFill>
                  <a:srgbClr val="C00000"/>
                </a:solidFill>
              </a:rPr>
              <a:t>一、资料的收集的准备工作</a:t>
            </a:r>
            <a:r>
              <a:rPr lang="zh-CN" altLang="en-US" sz="2000" dirty="0" smtClean="0">
                <a:solidFill>
                  <a:schemeClr val="accent5"/>
                </a:solidFill>
              </a:rPr>
              <a:t/>
            </a:r>
            <a:br>
              <a:rPr lang="zh-CN" altLang="en-US" sz="2000" dirty="0" smtClean="0">
                <a:solidFill>
                  <a:schemeClr val="accent5"/>
                </a:solidFill>
              </a:rPr>
            </a:br>
            <a:r>
              <a:rPr lang="zh-CN" altLang="en-US" sz="2000" dirty="0" smtClean="0">
                <a:solidFill>
                  <a:schemeClr val="tx1"/>
                </a:solidFill>
              </a:rPr>
              <a:t>1、收集成立的时的相关资料，例如公司的基础资料、公司章程、合作社成员花名册、脱贫攻坚项目资金计划项目实施方案等，通过收集的资料了解合作社的经营范围，生产经营模式，股权结构等信息。</a:t>
            </a:r>
            <a:br>
              <a:rPr lang="zh-CN" altLang="en-US" sz="2000" dirty="0" smtClean="0">
                <a:solidFill>
                  <a:schemeClr val="tx1"/>
                </a:solidFill>
              </a:rPr>
            </a:br>
            <a:r>
              <a:rPr lang="zh-CN" altLang="en-US" sz="2000" dirty="0" smtClean="0">
                <a:solidFill>
                  <a:schemeClr val="tx1"/>
                </a:solidFill>
              </a:rPr>
              <a:t>2、收集涉及合作社的相关税收优惠政策，《增值税暂行条例》第十五条：农业生产者销售的自产农产品免征增值税。企业所得税法第二十七条第（一）项规定的企业从事农、林、牧、渔业项目的所得中对蔬菜及农产品的初级加工免征或减征企业所得税。</a:t>
            </a:r>
            <a:br>
              <a:rPr lang="zh-CN" altLang="en-US" sz="2000" dirty="0" smtClean="0">
                <a:solidFill>
                  <a:schemeClr val="tx1"/>
                </a:solidFill>
              </a:rPr>
            </a:br>
            <a:r>
              <a:rPr lang="zh-CN" altLang="en-US" sz="2000" dirty="0" smtClean="0">
                <a:solidFill>
                  <a:schemeClr val="tx1"/>
                </a:solidFill>
                <a:sym typeface="+mn-ea"/>
              </a:rPr>
              <a:t>3、确定合作社执行什么会计准则或什么会计制度，对固定资产的折旧年限以及折旧方法，存货的计价，周转材料的的摊销方法等合作社制度建设，如财务公开办法，社员盈余分配制度等</a:t>
            </a:r>
            <a:r>
              <a:rPr lang="zh-CN" altLang="en-US" sz="2400" dirty="0" smtClean="0">
                <a:solidFill>
                  <a:schemeClr val="tx1"/>
                </a:solidFill>
              </a:rPr>
              <a:t>。</a:t>
            </a:r>
          </a:p>
        </p:txBody>
      </p:sp>
      <p:sp>
        <p:nvSpPr>
          <p:cNvPr id="3" name="文本占位符 2"/>
          <p:cNvSpPr>
            <a:spLocks noGrp="1"/>
          </p:cNvSpPr>
          <p:nvPr>
            <p:ph type="body" idx="1"/>
          </p:nvPr>
        </p:nvSpPr>
        <p:spPr>
          <a:xfrm>
            <a:off x="831850" y="5912285"/>
            <a:ext cx="10515600" cy="177365"/>
          </a:xfrm>
        </p:spPr>
        <p:txBody>
          <a:bodyPr>
            <a:normAutofit fontScale="32500" lnSpcReduction="20000"/>
          </a:bodyPr>
          <a:lstStyle/>
          <a:p>
            <a:r>
              <a:rPr lang="en-US" altLang="zh-CN" dirty="0" smtClean="0"/>
              <a:t>          </a:t>
            </a:r>
            <a:endParaRPr lang="zh-CN" altLang="en-US" sz="2800" dirty="0">
              <a:solidFill>
                <a:srgbClr val="FF0000"/>
              </a:solidFill>
            </a:endParaRPr>
          </a:p>
        </p:txBody>
      </p:sp>
      <p:pic>
        <p:nvPicPr>
          <p:cNvPr id="5" name="图片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761365"/>
            <a:ext cx="10226040" cy="1769745"/>
          </a:xfrm>
          <a:ln>
            <a:noFill/>
          </a:ln>
          <a:effectLst/>
        </p:spPr>
        <p:txBody>
          <a:bodyPr>
            <a:normAutofit fontScale="90000"/>
          </a:bodyPr>
          <a:lstStyle/>
          <a:p>
            <a:pPr algn="l">
              <a:lnSpc>
                <a:spcPct val="130000"/>
              </a:lnSpc>
            </a:pPr>
            <a:r>
              <a:rPr lang="zh-CN" altLang="en-US" sz="2000" b="1" dirty="0" smtClean="0">
                <a:solidFill>
                  <a:srgbClr val="C00000"/>
                </a:solidFill>
              </a:rPr>
              <a:t>二、合作社经营过程中的账务处理</a:t>
            </a:r>
            <a:r>
              <a:rPr lang="zh-CN" altLang="en-US" sz="2000" dirty="0" smtClean="0">
                <a:solidFill>
                  <a:schemeClr val="tx1"/>
                </a:solidFill>
              </a:rPr>
              <a:t/>
            </a:r>
            <a:br>
              <a:rPr lang="zh-CN" altLang="en-US" sz="2000" dirty="0" smtClean="0">
                <a:solidFill>
                  <a:schemeClr val="tx1"/>
                </a:solidFill>
              </a:rPr>
            </a:br>
            <a:r>
              <a:rPr lang="zh-CN" altLang="en-US" sz="2000" b="1" dirty="0" smtClean="0">
                <a:solidFill>
                  <a:srgbClr val="C00000"/>
                </a:solidFill>
              </a:rPr>
              <a:t>（一）账务处理</a:t>
            </a:r>
            <a:r>
              <a:rPr lang="zh-CN" altLang="en-US" sz="2000" dirty="0" smtClean="0">
                <a:solidFill>
                  <a:schemeClr val="tx1"/>
                </a:solidFill>
              </a:rPr>
              <a:t/>
            </a:r>
            <a:br>
              <a:rPr lang="zh-CN" altLang="en-US" sz="2000" dirty="0" smtClean="0">
                <a:solidFill>
                  <a:schemeClr val="tx1"/>
                </a:solidFill>
              </a:rPr>
            </a:br>
            <a:r>
              <a:rPr lang="zh-CN" altLang="en-US" sz="2000" b="1" dirty="0" smtClean="0">
                <a:solidFill>
                  <a:schemeClr val="tx1"/>
                </a:solidFill>
              </a:rPr>
              <a:t>1、例（1）：</a:t>
            </a:r>
            <a:r>
              <a:rPr lang="zh-CN" altLang="en-US" sz="2000" dirty="0" smtClean="0">
                <a:solidFill>
                  <a:schemeClr val="tx1"/>
                </a:solidFill>
              </a:rPr>
              <a:t>涪陵区A榨菜股份合作社成立于2019年9月27日，根据公司章程规定以及《2009年230号文件关于以土地承包权入股合作社的的规定》，成员出资总额为50万元，应计提9月管理人员工资10000元</a:t>
            </a:r>
          </a:p>
        </p:txBody>
      </p:sp>
      <p:graphicFrame>
        <p:nvGraphicFramePr>
          <p:cNvPr id="6" name="表格 5"/>
          <p:cNvGraphicFramePr/>
          <p:nvPr>
            <p:custDataLst>
              <p:tags r:id="rId1"/>
            </p:custDataLst>
          </p:nvPr>
        </p:nvGraphicFramePr>
        <p:xfrm>
          <a:off x="1754505" y="2664840"/>
          <a:ext cx="8206740" cy="3395345"/>
        </p:xfrm>
        <a:graphic>
          <a:graphicData uri="http://schemas.openxmlformats.org/drawingml/2006/table">
            <a:tbl>
              <a:tblPr firstRow="1" bandRow="1">
                <a:tableStyleId>{5940675A-B579-460E-94D1-54222C63F5DA}</a:tableStyleId>
              </a:tblPr>
              <a:tblGrid>
                <a:gridCol w="2491105"/>
                <a:gridCol w="2993390"/>
                <a:gridCol w="2722245"/>
              </a:tblGrid>
              <a:tr h="414655">
                <a:tc>
                  <a:txBody>
                    <a:bodyPr/>
                    <a:lstStyle/>
                    <a:p>
                      <a:pPr indent="0">
                        <a:buNone/>
                      </a:pPr>
                      <a:r>
                        <a:rPr lang="en-US" altLang="zh-CN" sz="2000" b="0" dirty="0" smtClean="0">
                          <a:ea typeface="Malgun Gothic" panose="020B0503020000020004" pitchFamily="34" charset="-127"/>
                        </a:rPr>
                        <a:t>出资成员姓名</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000" b="0" dirty="0" smtClean="0">
                          <a:ea typeface="Malgun Gothic" panose="020B0503020000020004" pitchFamily="34" charset="-127"/>
                        </a:rPr>
                        <a:t>出资方式</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000" b="0" dirty="0" smtClean="0">
                          <a:ea typeface="Malgun Gothic" panose="020B0503020000020004" pitchFamily="34" charset="-127"/>
                        </a:rPr>
                        <a:t>出资金额（元）</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0530">
                <a:tc>
                  <a:txBody>
                    <a:bodyPr/>
                    <a:lstStyle/>
                    <a:p>
                      <a:pPr indent="0">
                        <a:buNone/>
                      </a:pPr>
                      <a:r>
                        <a:rPr lang="zh-CN" altLang="en-US" sz="2000" b="0" dirty="0" smtClean="0">
                          <a:ea typeface="Malgun Gothic" panose="020B0503020000020004" pitchFamily="34" charset="-127"/>
                        </a:rPr>
                        <a:t>张</a:t>
                      </a:r>
                      <a:r>
                        <a:rPr lang="en-US" altLang="zh-CN" sz="2000" b="0" dirty="0" smtClean="0">
                          <a:ea typeface="Malgun Gothic" panose="020B0503020000020004" pitchFamily="34" charset="-127"/>
                        </a:rPr>
                        <a:t>某</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000" b="0" dirty="0" smtClean="0">
                          <a:ea typeface="Malgun Gothic" panose="020B0503020000020004" pitchFamily="34" charset="-127"/>
                        </a:rPr>
                        <a:t>原料池入股</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000" b="0" dirty="0" smtClean="0">
                          <a:ea typeface="Malgun Gothic" panose="020B0503020000020004" pitchFamily="34" charset="-127"/>
                        </a:rPr>
                        <a:t>420000</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1165">
                <a:tc>
                  <a:txBody>
                    <a:bodyPr/>
                    <a:lstStyle/>
                    <a:p>
                      <a:pPr indent="0">
                        <a:buNone/>
                      </a:pPr>
                      <a:r>
                        <a:rPr lang="en-US" altLang="zh-CN" sz="2000" b="0" dirty="0" smtClean="0">
                          <a:ea typeface="Malgun Gothic" panose="020B0503020000020004" pitchFamily="34" charset="-127"/>
                        </a:rPr>
                        <a:t>甘某</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000" b="0" dirty="0" smtClean="0">
                          <a:ea typeface="Malgun Gothic" panose="020B0503020000020004" pitchFamily="34" charset="-127"/>
                        </a:rPr>
                        <a:t>土地承包经营权</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000" b="0" dirty="0" smtClean="0">
                          <a:ea typeface="Malgun Gothic" panose="020B0503020000020004" pitchFamily="34" charset="-127"/>
                        </a:rPr>
                        <a:t>15000</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9895">
                <a:tc>
                  <a:txBody>
                    <a:bodyPr/>
                    <a:lstStyle/>
                    <a:p>
                      <a:pPr indent="0">
                        <a:buNone/>
                      </a:pPr>
                      <a:r>
                        <a:rPr lang="en-US" altLang="zh-CN" sz="2000" b="0" dirty="0" smtClean="0">
                          <a:ea typeface="Malgun Gothic" panose="020B0503020000020004" pitchFamily="34" charset="-127"/>
                        </a:rPr>
                        <a:t>杨某</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000" b="0" dirty="0" smtClean="0">
                          <a:ea typeface="Malgun Gothic" panose="020B0503020000020004" pitchFamily="34" charset="-127"/>
                        </a:rPr>
                        <a:t>土地承包经营权</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000" b="0" dirty="0" smtClean="0">
                          <a:ea typeface="Malgun Gothic" panose="020B0503020000020004" pitchFamily="34" charset="-127"/>
                        </a:rPr>
                        <a:t>13000</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5125">
                <a:tc>
                  <a:txBody>
                    <a:bodyPr/>
                    <a:lstStyle/>
                    <a:p>
                      <a:pPr indent="0">
                        <a:buNone/>
                      </a:pPr>
                      <a:r>
                        <a:rPr lang="en-US" altLang="zh-CN" sz="2000" b="0" dirty="0" smtClean="0">
                          <a:ea typeface="Malgun Gothic" panose="020B0503020000020004" pitchFamily="34" charset="-127"/>
                        </a:rPr>
                        <a:t>向某</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000" b="0" dirty="0" smtClean="0">
                          <a:ea typeface="Malgun Gothic" panose="020B0503020000020004" pitchFamily="34" charset="-127"/>
                        </a:rPr>
                        <a:t>土地承包经营权</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000" b="0" dirty="0" smtClean="0">
                          <a:ea typeface="Malgun Gothic" panose="020B0503020000020004" pitchFamily="34" charset="-127"/>
                        </a:rPr>
                        <a:t>14000</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62280">
                <a:tc>
                  <a:txBody>
                    <a:bodyPr/>
                    <a:lstStyle/>
                    <a:p>
                      <a:pPr indent="0">
                        <a:buNone/>
                      </a:pPr>
                      <a:r>
                        <a:rPr lang="en-US" altLang="zh-CN" sz="2000" b="0" dirty="0" smtClean="0">
                          <a:ea typeface="Malgun Gothic" panose="020B0503020000020004" pitchFamily="34" charset="-127"/>
                        </a:rPr>
                        <a:t>游某</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000" b="0" dirty="0" smtClean="0">
                          <a:ea typeface="Malgun Gothic" panose="020B0503020000020004" pitchFamily="34" charset="-127"/>
                        </a:rPr>
                        <a:t>土地承包经营权</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000" b="0" dirty="0" smtClean="0">
                          <a:ea typeface="Malgun Gothic" panose="020B0503020000020004" pitchFamily="34" charset="-127"/>
                        </a:rPr>
                        <a:t>10000</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1800">
                <a:tc>
                  <a:txBody>
                    <a:bodyPr/>
                    <a:lstStyle/>
                    <a:p>
                      <a:pPr indent="0">
                        <a:buNone/>
                      </a:pPr>
                      <a:r>
                        <a:rPr lang="en-US" altLang="zh-CN" sz="2000" b="0" dirty="0" smtClean="0">
                          <a:ea typeface="Malgun Gothic" panose="020B0503020000020004" pitchFamily="34" charset="-127"/>
                        </a:rPr>
                        <a:t>刘某</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000" b="0" dirty="0" smtClean="0">
                          <a:ea typeface="Malgun Gothic" panose="020B0503020000020004" pitchFamily="34" charset="-127"/>
                        </a:rPr>
                        <a:t>土地承包经营权</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000" b="0" dirty="0" smtClean="0">
                          <a:ea typeface="Malgun Gothic" panose="020B0503020000020004" pitchFamily="34" charset="-127"/>
                        </a:rPr>
                        <a:t>18500</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9895">
                <a:tc>
                  <a:txBody>
                    <a:bodyPr/>
                    <a:lstStyle/>
                    <a:p>
                      <a:pPr indent="0">
                        <a:buNone/>
                      </a:pPr>
                      <a:r>
                        <a:rPr lang="en-US" altLang="zh-CN" sz="2000" b="0" dirty="0" smtClean="0">
                          <a:ea typeface="Malgun Gothic" panose="020B0503020000020004" pitchFamily="34" charset="-127"/>
                        </a:rPr>
                        <a:t>何某</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000" b="0" dirty="0" smtClean="0">
                          <a:ea typeface="Malgun Gothic" panose="020B0503020000020004" pitchFamily="34" charset="-127"/>
                        </a:rPr>
                        <a:t>土地承包经营权</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altLang="zh-CN" sz="2000" b="0" dirty="0" smtClean="0">
                          <a:ea typeface="Malgun Gothic" panose="020B0503020000020004" pitchFamily="34" charset="-127"/>
                        </a:rPr>
                        <a:t>9500</a:t>
                      </a: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pic>
        <p:nvPicPr>
          <p:cNvPr id="5" name="图片 4"/>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598295" y="1109980"/>
            <a:ext cx="4803140" cy="5924550"/>
          </a:xfrm>
        </p:spPr>
        <p:txBody>
          <a:bodyPr>
            <a:normAutofit/>
          </a:bodyPr>
          <a:lstStyle/>
          <a:p>
            <a:pPr algn="just">
              <a:lnSpc>
                <a:spcPct val="170000"/>
              </a:lnSpc>
            </a:pPr>
            <a:r>
              <a:rPr lang="en-US" altLang="zh-CN" sz="1800" dirty="0" smtClean="0">
                <a:ea typeface="Malgun Gothic" panose="020B0503020000020004" pitchFamily="34" charset="-127"/>
              </a:rPr>
              <a:t>借：固定资产：原料池420000</a:t>
            </a:r>
          </a:p>
          <a:p>
            <a:pPr algn="just">
              <a:lnSpc>
                <a:spcPct val="170000"/>
              </a:lnSpc>
            </a:pPr>
            <a:r>
              <a:rPr lang="en-US" altLang="zh-CN" sz="1800" dirty="0" smtClean="0">
                <a:ea typeface="Malgun Gothic" panose="020B0503020000020004" pitchFamily="34" charset="-127"/>
              </a:rPr>
              <a:t>         无形资产：土地使用权 80000</a:t>
            </a:r>
          </a:p>
          <a:p>
            <a:pPr algn="just">
              <a:lnSpc>
                <a:spcPct val="170000"/>
              </a:lnSpc>
            </a:pPr>
            <a:r>
              <a:rPr lang="en-US" altLang="zh-CN" sz="1800" dirty="0" smtClean="0">
                <a:ea typeface="Malgun Gothic" panose="020B0503020000020004" pitchFamily="34" charset="-127"/>
              </a:rPr>
              <a:t>     贷：股本：</a:t>
            </a:r>
            <a:r>
              <a:rPr lang="zh-CN" altLang="en-US" sz="1800" dirty="0" smtClean="0">
                <a:ea typeface="Malgun Gothic" panose="020B0503020000020004" pitchFamily="34" charset="-127"/>
              </a:rPr>
              <a:t>张</a:t>
            </a:r>
            <a:r>
              <a:rPr lang="en-US" altLang="zh-CN" sz="1800" dirty="0" smtClean="0">
                <a:ea typeface="Malgun Gothic" panose="020B0503020000020004" pitchFamily="34" charset="-127"/>
              </a:rPr>
              <a:t>某 420000</a:t>
            </a:r>
          </a:p>
          <a:p>
            <a:pPr algn="just">
              <a:lnSpc>
                <a:spcPct val="170000"/>
              </a:lnSpc>
            </a:pPr>
            <a:r>
              <a:rPr lang="en-US" altLang="zh-CN" sz="1800" dirty="0" smtClean="0">
                <a:ea typeface="Malgun Gothic" panose="020B0503020000020004" pitchFamily="34" charset="-127"/>
              </a:rPr>
              <a:t>               甘某 15000</a:t>
            </a:r>
          </a:p>
          <a:p>
            <a:pPr algn="just">
              <a:lnSpc>
                <a:spcPct val="170000"/>
              </a:lnSpc>
            </a:pPr>
            <a:r>
              <a:rPr lang="en-US" altLang="zh-CN" sz="1800" dirty="0" smtClean="0">
                <a:ea typeface="Malgun Gothic" panose="020B0503020000020004" pitchFamily="34" charset="-127"/>
              </a:rPr>
              <a:t>               杨某 13000</a:t>
            </a:r>
          </a:p>
          <a:p>
            <a:pPr algn="just">
              <a:lnSpc>
                <a:spcPct val="170000"/>
              </a:lnSpc>
            </a:pPr>
            <a:r>
              <a:rPr lang="en-US" altLang="zh-CN" sz="1800" dirty="0" smtClean="0">
                <a:ea typeface="Malgun Gothic" panose="020B0503020000020004" pitchFamily="34" charset="-127"/>
              </a:rPr>
              <a:t>               向某 14000</a:t>
            </a:r>
          </a:p>
          <a:p>
            <a:pPr algn="just">
              <a:lnSpc>
                <a:spcPct val="170000"/>
              </a:lnSpc>
            </a:pPr>
            <a:r>
              <a:rPr lang="en-US" altLang="zh-CN" sz="1800" dirty="0" smtClean="0">
                <a:ea typeface="Malgun Gothic" panose="020B0503020000020004" pitchFamily="34" charset="-127"/>
              </a:rPr>
              <a:t>               游某 10000</a:t>
            </a:r>
          </a:p>
          <a:p>
            <a:pPr algn="just">
              <a:lnSpc>
                <a:spcPct val="170000"/>
              </a:lnSpc>
            </a:pPr>
            <a:r>
              <a:rPr lang="en-US" altLang="zh-CN" sz="1800" dirty="0" smtClean="0">
                <a:ea typeface="Malgun Gothic" panose="020B0503020000020004" pitchFamily="34" charset="-127"/>
              </a:rPr>
              <a:t>               刘某 18500</a:t>
            </a:r>
          </a:p>
          <a:p>
            <a:pPr algn="just">
              <a:lnSpc>
                <a:spcPct val="170000"/>
              </a:lnSpc>
            </a:pPr>
            <a:r>
              <a:rPr lang="en-US" altLang="zh-CN" sz="1800" dirty="0" smtClean="0">
                <a:ea typeface="Malgun Gothic" panose="020B0503020000020004" pitchFamily="34" charset="-127"/>
              </a:rPr>
              <a:t>               何某 9500</a:t>
            </a:r>
          </a:p>
          <a:p>
            <a:pPr algn="just">
              <a:lnSpc>
                <a:spcPct val="170000"/>
              </a:lnSpc>
            </a:pPr>
            <a:endParaRPr lang="en-US" altLang="zh-CN" sz="1800" dirty="0" smtClean="0">
              <a:ea typeface="Malgun Gothic" panose="020B0503020000020004" pitchFamily="34" charset="-127"/>
            </a:endParaRPr>
          </a:p>
        </p:txBody>
      </p:sp>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80645"/>
            <a:ext cx="1253490" cy="1430020"/>
          </a:xfrm>
          <a:prstGeom prst="rect">
            <a:avLst/>
          </a:prstGeom>
        </p:spPr>
      </p:pic>
      <p:sp>
        <p:nvSpPr>
          <p:cNvPr id="7" name="文本框 6"/>
          <p:cNvSpPr txBox="1"/>
          <p:nvPr/>
        </p:nvSpPr>
        <p:spPr>
          <a:xfrm>
            <a:off x="6401435" y="1109980"/>
            <a:ext cx="4331335" cy="5272213"/>
          </a:xfrm>
          <a:prstGeom prst="rect">
            <a:avLst/>
          </a:prstGeom>
          <a:noFill/>
        </p:spPr>
        <p:txBody>
          <a:bodyPr wrap="square" rtlCol="0">
            <a:spAutoFit/>
          </a:bodyPr>
          <a:lstStyle/>
          <a:p>
            <a:pPr algn="just">
              <a:lnSpc>
                <a:spcPct val="170000"/>
              </a:lnSpc>
            </a:pPr>
            <a:r>
              <a:rPr lang="en-US" altLang="zh-CN" dirty="0" smtClean="0">
                <a:ea typeface="Malgun Gothic" panose="020B0503020000020004" pitchFamily="34" charset="-127"/>
                <a:sym typeface="+mn-ea"/>
              </a:rPr>
              <a:t> 根据A股份合作社对土地使用权出资存续年限为5年，根据合同约定的年限进行摊销（每期都要摊销）</a:t>
            </a:r>
            <a:endParaRPr lang="en-US" altLang="zh-CN" dirty="0" smtClean="0">
              <a:ea typeface="Malgun Gothic" panose="020B0503020000020004" pitchFamily="34" charset="-127"/>
            </a:endParaRPr>
          </a:p>
          <a:p>
            <a:pPr algn="just">
              <a:lnSpc>
                <a:spcPct val="170000"/>
              </a:lnSpc>
            </a:pPr>
            <a:r>
              <a:rPr lang="en-US" altLang="zh-CN" dirty="0" smtClean="0">
                <a:ea typeface="Malgun Gothic" panose="020B0503020000020004" pitchFamily="34" charset="-127"/>
                <a:sym typeface="+mn-ea"/>
              </a:rPr>
              <a:t>       借：管理费用---无形资产累计摊销（80000/60个月）1333.33</a:t>
            </a:r>
            <a:endParaRPr lang="en-US" altLang="zh-CN" dirty="0" smtClean="0">
              <a:ea typeface="Malgun Gothic" panose="020B0503020000020004" pitchFamily="34" charset="-127"/>
            </a:endParaRPr>
          </a:p>
          <a:p>
            <a:pPr algn="just">
              <a:lnSpc>
                <a:spcPct val="170000"/>
              </a:lnSpc>
            </a:pPr>
            <a:r>
              <a:rPr lang="en-US" altLang="zh-CN" dirty="0" smtClean="0">
                <a:ea typeface="Malgun Gothic" panose="020B0503020000020004" pitchFamily="34" charset="-127"/>
                <a:sym typeface="+mn-ea"/>
              </a:rPr>
              <a:t>       贷：累计摊销  1333.33</a:t>
            </a:r>
          </a:p>
          <a:p>
            <a:pPr algn="just">
              <a:lnSpc>
                <a:spcPct val="170000"/>
              </a:lnSpc>
            </a:pPr>
            <a:r>
              <a:rPr lang="en-US" altLang="zh-CN" dirty="0" smtClean="0">
                <a:ea typeface="Malgun Gothic" panose="020B0503020000020004" pitchFamily="34" charset="-127"/>
                <a:sym typeface="+mn-ea"/>
              </a:rPr>
              <a:t>注；在土地闲置期间计入管理费用</a:t>
            </a:r>
          </a:p>
          <a:p>
            <a:pPr algn="just">
              <a:lnSpc>
                <a:spcPct val="170000"/>
              </a:lnSpc>
            </a:pPr>
            <a:r>
              <a:rPr lang="en-US" altLang="zh-CN" dirty="0" smtClean="0">
                <a:ea typeface="Malgun Gothic" panose="020B0503020000020004" pitchFamily="34" charset="-127"/>
                <a:sym typeface="+mn-ea"/>
              </a:rPr>
              <a:t>   </a:t>
            </a:r>
            <a:r>
              <a:rPr lang="zh-CN" altLang="en-US" dirty="0" smtClean="0">
                <a:ea typeface="Malgun Gothic" panose="020B0503020000020004" pitchFamily="34" charset="-127"/>
                <a:sym typeface="+mn-ea"/>
              </a:rPr>
              <a:t>      在土地使用期间计相关成本费用</a:t>
            </a:r>
            <a:endParaRPr lang="en-US" altLang="zh-CN" dirty="0" smtClean="0">
              <a:ea typeface="Malgun Gothic" panose="020B0503020000020004" pitchFamily="34" charset="-127"/>
              <a:sym typeface="+mn-ea"/>
            </a:endParaRPr>
          </a:p>
          <a:p>
            <a:pPr algn="just">
              <a:lnSpc>
                <a:spcPct val="170000"/>
              </a:lnSpc>
            </a:pPr>
            <a:r>
              <a:rPr lang="en-US" altLang="zh-CN" dirty="0" smtClean="0">
                <a:ea typeface="Malgun Gothic" panose="020B0503020000020004" pitchFamily="34" charset="-127"/>
                <a:sym typeface="+mn-ea"/>
              </a:rPr>
              <a:t>计提9月管理人员工资</a:t>
            </a:r>
            <a:endParaRPr lang="en-US" altLang="zh-CN" dirty="0" smtClean="0">
              <a:ea typeface="Malgun Gothic" panose="020B0503020000020004" pitchFamily="34" charset="-127"/>
            </a:endParaRPr>
          </a:p>
          <a:p>
            <a:pPr algn="just">
              <a:lnSpc>
                <a:spcPct val="170000"/>
              </a:lnSpc>
            </a:pPr>
            <a:r>
              <a:rPr lang="en-US" altLang="zh-CN" dirty="0" smtClean="0">
                <a:ea typeface="Malgun Gothic" panose="020B0503020000020004" pitchFamily="34" charset="-127"/>
                <a:sym typeface="+mn-ea"/>
              </a:rPr>
              <a:t>       借：管理费用---职工薪酬10000</a:t>
            </a:r>
            <a:endParaRPr lang="en-US" altLang="zh-CN" dirty="0" smtClean="0">
              <a:ea typeface="Malgun Gothic" panose="020B0503020000020004" pitchFamily="34" charset="-127"/>
            </a:endParaRPr>
          </a:p>
          <a:p>
            <a:pPr algn="just">
              <a:lnSpc>
                <a:spcPct val="170000"/>
              </a:lnSpc>
            </a:pPr>
            <a:r>
              <a:rPr lang="en-US" altLang="zh-CN" dirty="0" smtClean="0">
                <a:ea typeface="Malgun Gothic" panose="020B0503020000020004" pitchFamily="34" charset="-127"/>
                <a:sym typeface="+mn-ea"/>
              </a:rPr>
              <a:t>       贷：应付职工薪酬—工资10000</a:t>
            </a:r>
            <a:endParaRPr lang="zh-CN" altLang="en-US" dirty="0"/>
          </a:p>
        </p:txBody>
      </p:sp>
      <p:sp>
        <p:nvSpPr>
          <p:cNvPr id="10" name="文本框 9"/>
          <p:cNvSpPr txBox="1"/>
          <p:nvPr/>
        </p:nvSpPr>
        <p:spPr>
          <a:xfrm>
            <a:off x="1884045" y="410210"/>
            <a:ext cx="6513830" cy="1014730"/>
          </a:xfrm>
          <a:prstGeom prst="rect">
            <a:avLst/>
          </a:prstGeom>
          <a:noFill/>
        </p:spPr>
        <p:txBody>
          <a:bodyPr wrap="none" rtlCol="0">
            <a:spAutoFit/>
          </a:bodyPr>
          <a:lstStyle/>
          <a:p>
            <a:pPr algn="l"/>
            <a:r>
              <a:rPr lang="en-US" altLang="zh-CN" sz="2800" dirty="0" smtClean="0">
                <a:ea typeface="Malgun Gothic" panose="020B0503020000020004" pitchFamily="34" charset="-127"/>
                <a:sym typeface="+mn-ea"/>
              </a:rPr>
              <a:t>2019年9月根据各成员出资金额会计分录:</a:t>
            </a:r>
            <a:endParaRPr lang="en-US" altLang="zh-CN" sz="3200" dirty="0" smtClean="0">
              <a:ea typeface="Malgun Gothic" panose="020B0503020000020004" pitchFamily="34" charset="-127"/>
            </a:endParaRPr>
          </a:p>
          <a:p>
            <a:endParaRPr lang="en-US" altLang="zh-CN" sz="3200"/>
          </a:p>
        </p:txBody>
      </p:sp>
      <p:cxnSp>
        <p:nvCxnSpPr>
          <p:cNvPr id="11" name="直接连接符 10"/>
          <p:cNvCxnSpPr/>
          <p:nvPr/>
        </p:nvCxnSpPr>
        <p:spPr>
          <a:xfrm>
            <a:off x="5815330" y="1323340"/>
            <a:ext cx="10795" cy="526669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97000"/>
          </a:xfrm>
          <a:prstGeom prst="rect">
            <a:avLst/>
          </a:prstGeom>
        </p:spPr>
      </p:pic>
      <p:sp>
        <p:nvSpPr>
          <p:cNvPr id="10" name="文本框 9"/>
          <p:cNvSpPr txBox="1"/>
          <p:nvPr/>
        </p:nvSpPr>
        <p:spPr>
          <a:xfrm>
            <a:off x="1425575" y="926465"/>
            <a:ext cx="9537065" cy="4523105"/>
          </a:xfrm>
          <a:prstGeom prst="rect">
            <a:avLst/>
          </a:prstGeom>
          <a:noFill/>
        </p:spPr>
        <p:txBody>
          <a:bodyPr wrap="square" rtlCol="0">
            <a:spAutoFit/>
          </a:bodyPr>
          <a:lstStyle/>
          <a:p>
            <a:pPr algn="l">
              <a:lnSpc>
                <a:spcPct val="160000"/>
              </a:lnSpc>
            </a:pPr>
            <a:r>
              <a:rPr lang="en-US" altLang="zh-CN" sz="2000" b="1" dirty="0" smtClean="0">
                <a:ea typeface="Malgun Gothic" panose="020B0503020000020004" pitchFamily="34" charset="-127"/>
              </a:rPr>
              <a:t>2、例（2）</a:t>
            </a:r>
            <a:r>
              <a:rPr lang="en-US" altLang="zh-CN" sz="2000" dirty="0" smtClean="0">
                <a:ea typeface="Malgun Gothic" panose="020B0503020000020004" pitchFamily="34" charset="-127"/>
              </a:rPr>
              <a:t>、 A榨菜股份合作社2019年10月10日收到2019年扶贫产业项目资金（青菜头收购储备金）13万元（村上5万、建卡贫困户8万），根据股权配置这13万元的收购储备金甲村民委员会持股5万元，建卡贫困户共14户8万元按持股金额5%/年的标准保底分红。扶贫产业项目补助资金7万元，10月15日交印花税125元，购买菜种15000元（播种），化肥50000元（已领用），实际发生工资40000元，其中管理人员10000元，工人30000元。</a:t>
            </a:r>
          </a:p>
          <a:p>
            <a:pPr algn="l">
              <a:lnSpc>
                <a:spcPct val="160000"/>
              </a:lnSpc>
            </a:pPr>
            <a:r>
              <a:rPr lang="en-US" altLang="zh-CN" sz="2000" dirty="0" smtClean="0">
                <a:ea typeface="Malgun Gothic" panose="020B0503020000020004" pitchFamily="34" charset="-127"/>
              </a:rPr>
              <a:t>2019年10月收到上级补助资金的账务处理，从形式上看这个13万元是给A榨菜股份合作社的收购储备金也就是流动资金，脱贫攻坚项目资金计划方案是村和建卡贫困户的投入股金，这个股金又没在章程中体现，也没明确这个项目实施后资金去向问题。</a:t>
            </a:r>
            <a:endParaRPr lang="en-US" altLang="zh-CN" sz="20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2085" y="58420"/>
            <a:ext cx="1253490" cy="1355852"/>
          </a:xfrm>
          <a:prstGeom prst="rect">
            <a:avLst/>
          </a:prstGeom>
        </p:spPr>
      </p:pic>
      <p:sp>
        <p:nvSpPr>
          <p:cNvPr id="10" name="文本框 9"/>
          <p:cNvSpPr txBox="1"/>
          <p:nvPr/>
        </p:nvSpPr>
        <p:spPr>
          <a:xfrm>
            <a:off x="1425575" y="769620"/>
            <a:ext cx="9404350" cy="4185761"/>
          </a:xfrm>
          <a:prstGeom prst="rect">
            <a:avLst/>
          </a:prstGeom>
          <a:noFill/>
        </p:spPr>
        <p:txBody>
          <a:bodyPr wrap="square" rtlCol="0">
            <a:spAutoFit/>
          </a:bodyPr>
          <a:lstStyle/>
          <a:p>
            <a:pPr algn="l">
              <a:lnSpc>
                <a:spcPct val="150000"/>
              </a:lnSpc>
            </a:pPr>
            <a:r>
              <a:rPr lang="en-US" altLang="zh-CN" sz="2000" dirty="0" smtClean="0">
                <a:ea typeface="Malgun Gothic" panose="020B0503020000020004" pitchFamily="34" charset="-127"/>
                <a:sym typeface="+mn-ea"/>
              </a:rPr>
              <a:t>《小企业会计准则》</a:t>
            </a:r>
            <a:r>
              <a:rPr lang="en-US" altLang="zh-CN" sz="2000" dirty="0" smtClean="0">
                <a:solidFill>
                  <a:srgbClr val="C00000"/>
                </a:solidFill>
                <a:ea typeface="Malgun Gothic" panose="020B0503020000020004" pitchFamily="34" charset="-127"/>
                <a:sym typeface="+mn-ea"/>
              </a:rPr>
              <a:t>第69条规定取得与资产相关的政府补助，应当确认为递延收益</a:t>
            </a:r>
            <a:r>
              <a:rPr lang="en-US" altLang="zh-CN" sz="2000" dirty="0" smtClean="0">
                <a:ea typeface="Malgun Gothic" panose="020B0503020000020004" pitchFamily="34" charset="-127"/>
                <a:sym typeface="+mn-ea"/>
              </a:rPr>
              <a:t>，在相关资产的使用寿命内平均分配，计入营业外收入。</a:t>
            </a:r>
            <a:r>
              <a:rPr lang="en-US" altLang="zh-CN" sz="2000" dirty="0" smtClean="0">
                <a:ea typeface="Malgun Gothic" panose="020B0503020000020004" pitchFamily="34" charset="-127"/>
              </a:rPr>
              <a:t>《小企业会计准则》16号规定政府补助可以采用总额法和净额法，总额法以便更真实、完整地反映政府补助的相关信息，</a:t>
            </a:r>
          </a:p>
          <a:p>
            <a:pPr algn="l">
              <a:lnSpc>
                <a:spcPct val="150000"/>
              </a:lnSpc>
            </a:pPr>
            <a:r>
              <a:rPr lang="en-US" altLang="zh-CN" sz="2000" dirty="0" smtClean="0">
                <a:solidFill>
                  <a:srgbClr val="C00000"/>
                </a:solidFill>
                <a:ea typeface="Malgun Gothic" panose="020B0503020000020004" pitchFamily="34" charset="-127"/>
              </a:rPr>
              <a:t>取得与收益相关的政府补助</a:t>
            </a:r>
          </a:p>
          <a:p>
            <a:pPr algn="l">
              <a:lnSpc>
                <a:spcPct val="150000"/>
              </a:lnSpc>
            </a:pPr>
            <a:r>
              <a:rPr lang="en-US" altLang="zh-CN" sz="2000" dirty="0" smtClean="0">
                <a:ea typeface="Malgun Gothic" panose="020B0503020000020004" pitchFamily="34" charset="-127"/>
              </a:rPr>
              <a:t>（1）、用于补偿企业</a:t>
            </a:r>
            <a:r>
              <a:rPr lang="en-US" altLang="zh-CN" sz="2000" b="1" dirty="0" smtClean="0">
                <a:solidFill>
                  <a:srgbClr val="C00000"/>
                </a:solidFill>
                <a:ea typeface="Malgun Gothic" panose="020B0503020000020004" pitchFamily="34" charset="-127"/>
              </a:rPr>
              <a:t>已发生费用或损失</a:t>
            </a:r>
            <a:r>
              <a:rPr lang="en-US" altLang="zh-CN" sz="2000" dirty="0" smtClean="0">
                <a:ea typeface="Malgun Gothic" panose="020B0503020000020004" pitchFamily="34" charset="-127"/>
              </a:rPr>
              <a:t>取得时直接计入营业外收入。</a:t>
            </a:r>
          </a:p>
          <a:p>
            <a:pPr algn="l">
              <a:lnSpc>
                <a:spcPct val="150000"/>
              </a:lnSpc>
            </a:pPr>
            <a:r>
              <a:rPr lang="en-US" altLang="zh-CN" sz="2000" dirty="0" smtClean="0">
                <a:ea typeface="Malgun Gothic" panose="020B0503020000020004" pitchFamily="34" charset="-127"/>
              </a:rPr>
              <a:t>（2）、用于补偿企业</a:t>
            </a:r>
            <a:r>
              <a:rPr lang="en-US" altLang="zh-CN" sz="2000" b="1" dirty="0" smtClean="0">
                <a:solidFill>
                  <a:srgbClr val="C00000"/>
                </a:solidFill>
                <a:ea typeface="Malgun Gothic" panose="020B0503020000020004" pitchFamily="34" charset="-127"/>
              </a:rPr>
              <a:t>以后期间费用或损失</a:t>
            </a:r>
            <a:r>
              <a:rPr lang="en-US" altLang="zh-CN" sz="2000" dirty="0" smtClean="0">
                <a:ea typeface="Malgun Gothic" panose="020B0503020000020004" pitchFamily="34" charset="-127"/>
              </a:rPr>
              <a:t>，在取得时确认为递延收益，然后在相关费用期间计入营业外收入。</a:t>
            </a:r>
          </a:p>
          <a:p>
            <a:pPr algn="l">
              <a:lnSpc>
                <a:spcPct val="130000"/>
              </a:lnSpc>
            </a:pPr>
            <a:endParaRPr lang="en-US" altLang="zh-CN" sz="2000" dirty="0" smtClean="0">
              <a:ea typeface="Malgun Gothic" panose="020B0503020000020004" pitchFamily="34" charset="-127"/>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94310" y="47625"/>
            <a:ext cx="1304290" cy="1418590"/>
          </a:xfrm>
          <a:prstGeom prst="rect">
            <a:avLst/>
          </a:prstGeom>
        </p:spPr>
      </p:pic>
      <p:sp>
        <p:nvSpPr>
          <p:cNvPr id="10" name="文本框 9"/>
          <p:cNvSpPr txBox="1"/>
          <p:nvPr/>
        </p:nvSpPr>
        <p:spPr>
          <a:xfrm>
            <a:off x="1582420" y="527050"/>
            <a:ext cx="9404350" cy="5932805"/>
          </a:xfrm>
          <a:prstGeom prst="rect">
            <a:avLst/>
          </a:prstGeom>
          <a:noFill/>
        </p:spPr>
        <p:txBody>
          <a:bodyPr wrap="square" rtlCol="0">
            <a:spAutoFit/>
          </a:bodyPr>
          <a:lstStyle/>
          <a:p>
            <a:pPr algn="l">
              <a:lnSpc>
                <a:spcPct val="130000"/>
              </a:lnSpc>
            </a:pPr>
            <a:r>
              <a:rPr lang="en-US" altLang="zh-CN" sz="2400" b="1" dirty="0" smtClean="0">
                <a:solidFill>
                  <a:srgbClr val="C00000"/>
                </a:solidFill>
                <a:ea typeface="Malgun Gothic" panose="020B0503020000020004" pitchFamily="34" charset="-127"/>
              </a:rPr>
              <a:t>如果取得的政府补助与收益相关用于补偿企业以后期间费用或损失</a:t>
            </a:r>
            <a:endParaRPr lang="en-US" altLang="zh-CN" sz="2400" dirty="0" smtClean="0">
              <a:ea typeface="Malgun Gothic" panose="020B0503020000020004" pitchFamily="34" charset="-127"/>
            </a:endParaRPr>
          </a:p>
          <a:p>
            <a:pPr algn="l">
              <a:lnSpc>
                <a:spcPct val="130000"/>
              </a:lnSpc>
            </a:pPr>
            <a:r>
              <a:rPr lang="en-US" altLang="zh-CN" sz="2000" dirty="0" smtClean="0">
                <a:solidFill>
                  <a:srgbClr val="C00000"/>
                </a:solidFill>
                <a:ea typeface="Malgun Gothic" panose="020B0503020000020004" pitchFamily="34" charset="-127"/>
              </a:rPr>
              <a:t>会计分录:</a:t>
            </a:r>
          </a:p>
          <a:p>
            <a:pPr algn="l">
              <a:lnSpc>
                <a:spcPct val="140000"/>
              </a:lnSpc>
            </a:pPr>
            <a:r>
              <a:rPr lang="en-US" altLang="zh-CN" dirty="0" smtClean="0">
                <a:latin typeface="华文细黑" panose="02010600040101010101" charset="-122"/>
                <a:ea typeface="华文细黑" panose="02010600040101010101" charset="-122"/>
                <a:cs typeface="华文细黑" panose="02010600040101010101" charset="-122"/>
              </a:rPr>
              <a:t>借：银行存款130000</a:t>
            </a:r>
          </a:p>
          <a:p>
            <a:pPr algn="l">
              <a:lnSpc>
                <a:spcPct val="140000"/>
              </a:lnSpc>
            </a:pPr>
            <a:r>
              <a:rPr lang="zh-CN" altLang="en-US" dirty="0" smtClean="0">
                <a:latin typeface="华文细黑" panose="02010600040101010101" charset="-122"/>
                <a:ea typeface="华文细黑" panose="02010600040101010101" charset="-122"/>
                <a:cs typeface="华文细黑" panose="02010600040101010101" charset="-122"/>
              </a:rPr>
              <a:t>       </a:t>
            </a:r>
            <a:r>
              <a:rPr lang="en-US" altLang="zh-CN" dirty="0" smtClean="0">
                <a:latin typeface="华文细黑" panose="02010600040101010101" charset="-122"/>
                <a:ea typeface="华文细黑" panose="02010600040101010101" charset="-122"/>
                <a:cs typeface="华文细黑" panose="02010600040101010101" charset="-122"/>
              </a:rPr>
              <a:t>银行存款70000</a:t>
            </a:r>
          </a:p>
          <a:p>
            <a:pPr algn="l">
              <a:lnSpc>
                <a:spcPct val="140000"/>
              </a:lnSpc>
            </a:pPr>
            <a:r>
              <a:rPr lang="en-US" altLang="zh-CN" dirty="0" smtClean="0">
                <a:latin typeface="华文细黑" panose="02010600040101010101" charset="-122"/>
                <a:ea typeface="华文细黑" panose="02010600040101010101" charset="-122"/>
                <a:cs typeface="华文细黑" panose="02010600040101010101" charset="-122"/>
              </a:rPr>
              <a:t>贷：其他应付款---某某村50000</a:t>
            </a:r>
          </a:p>
          <a:p>
            <a:pPr algn="l">
              <a:lnSpc>
                <a:spcPct val="140000"/>
              </a:lnSpc>
            </a:pPr>
            <a:r>
              <a:rPr lang="en-US" altLang="zh-CN" dirty="0" smtClean="0">
                <a:latin typeface="华文细黑" panose="02010600040101010101" charset="-122"/>
                <a:ea typeface="华文细黑" panose="02010600040101010101" charset="-122"/>
                <a:cs typeface="华文细黑" panose="02010600040101010101" charset="-122"/>
              </a:rPr>
              <a:t>       其他应付款---建卡贫困户130000</a:t>
            </a:r>
          </a:p>
          <a:p>
            <a:pPr algn="l">
              <a:lnSpc>
                <a:spcPct val="140000"/>
              </a:lnSpc>
            </a:pPr>
            <a:r>
              <a:rPr lang="en-US" altLang="zh-CN" dirty="0" smtClean="0">
                <a:latin typeface="华文细黑" panose="02010600040101010101" charset="-122"/>
                <a:ea typeface="华文细黑" panose="02010600040101010101" charset="-122"/>
                <a:cs typeface="华文细黑" panose="02010600040101010101" charset="-122"/>
              </a:rPr>
              <a:t>       递延收益---政府补助70000 </a:t>
            </a:r>
          </a:p>
          <a:p>
            <a:pPr algn="l">
              <a:lnSpc>
                <a:spcPct val="140000"/>
              </a:lnSpc>
            </a:pPr>
            <a:r>
              <a:rPr lang="en-US" altLang="zh-CN" sz="2400" b="1" dirty="0" smtClean="0">
                <a:solidFill>
                  <a:srgbClr val="C00000"/>
                </a:solidFill>
                <a:ea typeface="Malgun Gothic" panose="020B0503020000020004" pitchFamily="34" charset="-127"/>
              </a:rPr>
              <a:t>如果取得的政府补助与资产相关</a:t>
            </a:r>
          </a:p>
          <a:p>
            <a:pPr algn="l">
              <a:lnSpc>
                <a:spcPct val="140000"/>
              </a:lnSpc>
            </a:pPr>
            <a:r>
              <a:rPr lang="en-US" altLang="zh-CN" sz="2000" dirty="0" smtClean="0">
                <a:solidFill>
                  <a:srgbClr val="C00000"/>
                </a:solidFill>
                <a:ea typeface="Malgun Gothic" panose="020B0503020000020004" pitchFamily="34" charset="-127"/>
              </a:rPr>
              <a:t>会计分录:</a:t>
            </a:r>
          </a:p>
          <a:p>
            <a:pPr algn="l">
              <a:lnSpc>
                <a:spcPct val="150000"/>
              </a:lnSpc>
            </a:pPr>
            <a:r>
              <a:rPr lang="en-US" altLang="zh-CN" dirty="0" smtClean="0">
                <a:latin typeface="华文细黑" panose="02010600040101010101" charset="-122"/>
                <a:ea typeface="华文细黑" panose="02010600040101010101" charset="-122"/>
                <a:cs typeface="华文细黑" panose="02010600040101010101" charset="-122"/>
              </a:rPr>
              <a:t>借：银行存款130000</a:t>
            </a:r>
          </a:p>
          <a:p>
            <a:pPr algn="l">
              <a:lnSpc>
                <a:spcPct val="150000"/>
              </a:lnSpc>
            </a:pPr>
            <a:r>
              <a:rPr lang="en-US" altLang="zh-CN" dirty="0" smtClean="0">
                <a:latin typeface="华文细黑" panose="02010600040101010101" charset="-122"/>
                <a:ea typeface="华文细黑" panose="02010600040101010101" charset="-122"/>
                <a:cs typeface="华文细黑" panose="02010600040101010101" charset="-122"/>
              </a:rPr>
              <a:t>       银行存款70000</a:t>
            </a:r>
          </a:p>
          <a:p>
            <a:pPr algn="l">
              <a:lnSpc>
                <a:spcPct val="150000"/>
              </a:lnSpc>
            </a:pPr>
            <a:r>
              <a:rPr lang="en-US" altLang="zh-CN" dirty="0" smtClean="0">
                <a:latin typeface="华文细黑" panose="02010600040101010101" charset="-122"/>
                <a:ea typeface="华文细黑" panose="02010600040101010101" charset="-122"/>
                <a:cs typeface="华文细黑" panose="02010600040101010101" charset="-122"/>
              </a:rPr>
              <a:t>贷：其他应付款---某某村50000</a:t>
            </a:r>
          </a:p>
          <a:p>
            <a:pPr algn="l">
              <a:lnSpc>
                <a:spcPct val="150000"/>
              </a:lnSpc>
            </a:pPr>
            <a:r>
              <a:rPr lang="en-US" altLang="zh-CN" dirty="0" smtClean="0">
                <a:latin typeface="华文细黑" panose="02010600040101010101" charset="-122"/>
                <a:ea typeface="华文细黑" panose="02010600040101010101" charset="-122"/>
                <a:cs typeface="华文细黑" panose="02010600040101010101" charset="-122"/>
              </a:rPr>
              <a:t>       其他应付款---建卡贫困户130000</a:t>
            </a:r>
          </a:p>
          <a:p>
            <a:pPr algn="l">
              <a:lnSpc>
                <a:spcPct val="150000"/>
              </a:lnSpc>
            </a:pPr>
            <a:r>
              <a:rPr lang="en-US" altLang="zh-CN" dirty="0" smtClean="0">
                <a:latin typeface="华文细黑" panose="02010600040101010101" charset="-122"/>
                <a:ea typeface="华文细黑" panose="02010600040101010101" charset="-122"/>
                <a:cs typeface="华文细黑" panose="02010600040101010101" charset="-122"/>
              </a:rPr>
              <a:t>       递延收益---政府补助70000 </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26b872ca-8db2-417d-8731-0777352a7c06}"/>
</p:tagLst>
</file>

<file path=ppt/tags/tag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234,&quot;width&quot;:2054}"/>
</p:tagLst>
</file>

<file path=ppt/theme/theme1.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205</TotalTime>
  <Words>2097</Words>
  <Application>Microsoft Office PowerPoint</Application>
  <PresentationFormat>自定义</PresentationFormat>
  <Paragraphs>278</Paragraphs>
  <Slides>25</Slides>
  <Notes>25</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Office Theme</vt:lpstr>
      <vt:lpstr>幻灯片 1</vt:lpstr>
      <vt:lpstr>张杰：财务总监   专科学历               会计师                     从事会计工作15余年，擅长会计账务处理，税收筹划，在账务处理方面，各领域具有较高的威望。  </vt:lpstr>
      <vt:lpstr>幻灯片 3</vt:lpstr>
      <vt:lpstr>一、资料的收集的准备工作 1、收集成立的时的相关资料，例如公司的基础资料、公司章程、合作社成员花名册、脱贫攻坚项目资金计划项目实施方案等，通过收集的资料了解合作社的经营范围，生产经营模式，股权结构等信息。 2、收集涉及合作社的相关税收优惠政策，《增值税暂行条例》第十五条：农业生产者销售的自产农产品免征增值税。企业所得税法第二十七条第（一）项规定的企业从事农、林、牧、渔业项目的所得中对蔬菜及农产品的初级加工免征或减征企业所得税。 3、确定合作社执行什么会计准则或什么会计制度，对固定资产的折旧年限以及折旧方法，存货的计价，周转材料的的摊销方法等合作社制度建设，如财务公开办法，社员盈余分配制度等。</vt:lpstr>
      <vt:lpstr>二、合作社经营过程中的账务处理 （一）账务处理 1、例（1）：涪陵区A榨菜股份合作社成立于2019年9月27日，根据公司章程规定以及《2009年230号文件关于以土地承包权入股合作社的的规定》，成员出资总额为50万元，应计提9月管理人员工资10000元</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鸭鸭天团</dc:creator>
  <cp:lastModifiedBy>Administrator</cp:lastModifiedBy>
  <cp:revision>151</cp:revision>
  <dcterms:created xsi:type="dcterms:W3CDTF">2020-01-29T02:58:00Z</dcterms:created>
  <dcterms:modified xsi:type="dcterms:W3CDTF">2020-11-18T08:48:38Z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